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257" r:id="rId3"/>
    <p:sldId id="258" r:id="rId4"/>
    <p:sldId id="260" r:id="rId5"/>
    <p:sldId id="261" r:id="rId6"/>
    <p:sldId id="262" r:id="rId7"/>
    <p:sldId id="263" r:id="rId8"/>
    <p:sldId id="264" r:id="rId9"/>
    <p:sldId id="265" r:id="rId10"/>
    <p:sldId id="266" r:id="rId11"/>
    <p:sldId id="268" r:id="rId12"/>
    <p:sldId id="269" r:id="rId13"/>
    <p:sldId id="270" r:id="rId14"/>
    <p:sldId id="272" r:id="rId15"/>
    <p:sldId id="271" r:id="rId16"/>
    <p:sldId id="273" r:id="rId17"/>
    <p:sldId id="274" r:id="rId18"/>
    <p:sldId id="275" r:id="rId19"/>
    <p:sldId id="276" r:id="rId20"/>
    <p:sldId id="277" r:id="rId21"/>
    <p:sldId id="278" r:id="rId22"/>
    <p:sldId id="280" r:id="rId23"/>
    <p:sldId id="282" r:id="rId24"/>
    <p:sldId id="281" r:id="rId25"/>
    <p:sldId id="279" r:id="rId26"/>
    <p:sldId id="283" r:id="rId27"/>
    <p:sldId id="285" r:id="rId28"/>
    <p:sldId id="284" r:id="rId29"/>
    <p:sldId id="286" r:id="rId30"/>
    <p:sldId id="287" r:id="rId31"/>
    <p:sldId id="288" r:id="rId32"/>
    <p:sldId id="290" r:id="rId33"/>
    <p:sldId id="292" r:id="rId34"/>
    <p:sldId id="293" r:id="rId35"/>
    <p:sldId id="291" r:id="rId36"/>
    <p:sldId id="302" r:id="rId37"/>
    <p:sldId id="294" r:id="rId38"/>
    <p:sldId id="298" r:id="rId39"/>
    <p:sldId id="299" r:id="rId40"/>
    <p:sldId id="300" r:id="rId41"/>
    <p:sldId id="297" r:id="rId42"/>
    <p:sldId id="301"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295" r:id="rId62"/>
    <p:sldId id="296" r:id="rId63"/>
    <p:sldId id="322" r:id="rId64"/>
    <p:sldId id="321" r:id="rId65"/>
    <p:sldId id="323" r:id="rId66"/>
    <p:sldId id="324" r:id="rId67"/>
    <p:sldId id="325" r:id="rId68"/>
    <p:sldId id="326" r:id="rId69"/>
    <p:sldId id="327" r:id="rId70"/>
    <p:sldId id="329" r:id="rId71"/>
    <p:sldId id="328" r:id="rId72"/>
    <p:sldId id="330" r:id="rId73"/>
    <p:sldId id="331" r:id="rId74"/>
    <p:sldId id="332" r:id="rId75"/>
    <p:sldId id="333" r:id="rId76"/>
    <p:sldId id="334" r:id="rId77"/>
    <p:sldId id="335" r:id="rId78"/>
    <p:sldId id="336" r:id="rId79"/>
    <p:sldId id="337" r:id="rId80"/>
    <p:sldId id="338" r:id="rId81"/>
    <p:sldId id="339" r:id="rId82"/>
    <p:sldId id="340" r:id="rId83"/>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951" autoAdjust="0"/>
  </p:normalViewPr>
  <p:slideViewPr>
    <p:cSldViewPr snapToGrid="0" snapToObjects="1">
      <p:cViewPr varScale="1">
        <p:scale>
          <a:sx n="72" d="100"/>
          <a:sy n="72" d="100"/>
        </p:scale>
        <p:origin x="1075" y="9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B9E59-7D1F-DB41-A018-CC1F188F6F30}" type="datetimeFigureOut">
              <a:rPr lang="en-TW" smtClean="0"/>
              <a:t>01/03/2022</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338FF-50C9-7A4B-85DC-4C835DD681DD}" type="slidenum">
              <a:rPr lang="en-TW" smtClean="0"/>
              <a:t>‹#›</a:t>
            </a:fld>
            <a:endParaRPr lang="en-TW"/>
          </a:p>
        </p:txBody>
      </p:sp>
    </p:spTree>
    <p:extLst>
      <p:ext uri="{BB962C8B-B14F-4D97-AF65-F5344CB8AC3E}">
        <p14:creationId xmlns:p14="http://schemas.microsoft.com/office/powerpoint/2010/main" val="8517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D1E338FF-50C9-7A4B-85DC-4C835DD681DD}" type="slidenum">
              <a:rPr lang="en-TW" smtClean="0"/>
              <a:t>31</a:t>
            </a:fld>
            <a:endParaRPr lang="en-TW"/>
          </a:p>
        </p:txBody>
      </p:sp>
    </p:spTree>
    <p:extLst>
      <p:ext uri="{BB962C8B-B14F-4D97-AF65-F5344CB8AC3E}">
        <p14:creationId xmlns:p14="http://schemas.microsoft.com/office/powerpoint/2010/main" val="831252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D1E338FF-50C9-7A4B-85DC-4C835DD681DD}" type="slidenum">
              <a:rPr lang="en-TW" smtClean="0"/>
              <a:t>35</a:t>
            </a:fld>
            <a:endParaRPr lang="en-TW"/>
          </a:p>
        </p:txBody>
      </p:sp>
    </p:spTree>
    <p:extLst>
      <p:ext uri="{BB962C8B-B14F-4D97-AF65-F5344CB8AC3E}">
        <p14:creationId xmlns:p14="http://schemas.microsoft.com/office/powerpoint/2010/main" val="311644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1E338FF-50C9-7A4B-85DC-4C835DD681DD}" type="slidenum">
              <a:rPr lang="en-TW" smtClean="0"/>
              <a:t>63</a:t>
            </a:fld>
            <a:endParaRPr lang="en-TW"/>
          </a:p>
        </p:txBody>
      </p:sp>
    </p:spTree>
    <p:extLst>
      <p:ext uri="{BB962C8B-B14F-4D97-AF65-F5344CB8AC3E}">
        <p14:creationId xmlns:p14="http://schemas.microsoft.com/office/powerpoint/2010/main" val="1566827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D1E338FF-50C9-7A4B-85DC-4C835DD681DD}" type="slidenum">
              <a:rPr lang="en-TW" smtClean="0"/>
              <a:t>70</a:t>
            </a:fld>
            <a:endParaRPr lang="en-TW"/>
          </a:p>
        </p:txBody>
      </p:sp>
    </p:spTree>
    <p:extLst>
      <p:ext uri="{BB962C8B-B14F-4D97-AF65-F5344CB8AC3E}">
        <p14:creationId xmlns:p14="http://schemas.microsoft.com/office/powerpoint/2010/main" val="3018289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1E338FF-50C9-7A4B-85DC-4C835DD681DD}" type="slidenum">
              <a:rPr lang="en-TW" smtClean="0"/>
              <a:t>80</a:t>
            </a:fld>
            <a:endParaRPr lang="en-TW"/>
          </a:p>
        </p:txBody>
      </p:sp>
    </p:spTree>
    <p:extLst>
      <p:ext uri="{BB962C8B-B14F-4D97-AF65-F5344CB8AC3E}">
        <p14:creationId xmlns:p14="http://schemas.microsoft.com/office/powerpoint/2010/main" val="3339490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075F-921B-FC48-BD92-B76EC3325D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2FA1AC8D-D5AC-DC4A-9556-119B62D9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1BE43936-DBA5-7147-BB85-82256D9DC6E4}"/>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07ABD0E3-9FBC-C74E-953D-45B38D0325DA}"/>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D1D8F5C6-DE03-8D41-981C-9B1F62A74A8A}"/>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3067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7BF6-58D9-9840-BBFE-A5A914943197}"/>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E6AA470F-011C-FF4D-97D2-26443161C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B469CAD4-C62E-B64B-A5ED-15C3D993BADD}"/>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5FB01BD6-0D60-3843-9E10-97EE12000075}"/>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CA67B94-7554-884C-90DA-CE1400AB0E2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632464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4B2BE-CF09-D048-A51F-3839804C8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791084ED-E40D-A841-BAD4-0BAAB63AA2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DFBE898-4D9D-8A43-9E0C-1489F7B94B67}"/>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C162A423-AB4E-284A-A4D9-B6483C156DB7}"/>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F2198117-24FF-7142-9283-741903AED58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90408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A8DB-2F8B-E548-9B91-836E35CA509D}"/>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BC4BCE3D-474F-9142-B4C5-59D1E6BA0F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2CACF6A-E906-6643-BA19-50B9D4AC9F31}"/>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61131D35-5332-CD49-A8AA-7C5893BAF85B}"/>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4342BE9C-CCC2-C54F-9F92-2242CED51E26}"/>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8855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88F7-1167-D749-8ACC-C74DB9DA1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9B084AFD-A37C-414A-A5E8-2C27BA3B3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3AA46C-DE32-5146-82A4-5416DED2C81E}"/>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F41D595D-A8BF-FF46-A027-172AAE94E6CD}"/>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BD9D7F5-9ECF-9147-9B83-A13F7B5B3E5C}"/>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834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2E9D-AC29-674D-A78C-CE482A5EEDB5}"/>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0C0A0B13-7A56-9443-AB5F-5D30FE6AD4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A540A0B1-D5CF-BD45-B3A6-B686814BF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D68CFE3F-BA22-8042-AB86-52FB7D05AA35}"/>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6" name="Footer Placeholder 5">
            <a:extLst>
              <a:ext uri="{FF2B5EF4-FFF2-40B4-BE49-F238E27FC236}">
                <a16:creationId xmlns:a16="http://schemas.microsoft.com/office/drawing/2014/main" id="{14AF6D90-4AEB-464F-B47E-41BDDCB4F11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8737A25E-162E-534E-B7F4-A2617E5B107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42414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839B-CD96-614A-B4BC-75030623789A}"/>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8C9E0C42-A069-924B-81A0-CDF1819AE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CC63E-1A47-7D4F-98B1-45E7C51A9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346445C9-9D95-8F47-AC7E-5AC151288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D5D57-543F-D749-84DE-FA39B244C3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8087D321-B11C-C84D-AFFC-17F4CDC6B375}"/>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8" name="Footer Placeholder 7">
            <a:extLst>
              <a:ext uri="{FF2B5EF4-FFF2-40B4-BE49-F238E27FC236}">
                <a16:creationId xmlns:a16="http://schemas.microsoft.com/office/drawing/2014/main" id="{C601BB12-A0B4-D543-9B48-E2D52D08360B}"/>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0DDA7ABE-30BE-5340-B1B4-4C0C9BC45A52}"/>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89348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5438-C6C4-EB48-A49E-5B3676AD3417}"/>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420919AA-D6D1-AB4D-BC18-092A780B0F35}"/>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4" name="Footer Placeholder 3">
            <a:extLst>
              <a:ext uri="{FF2B5EF4-FFF2-40B4-BE49-F238E27FC236}">
                <a16:creationId xmlns:a16="http://schemas.microsoft.com/office/drawing/2014/main" id="{E527A56D-A1D1-8340-8F2D-3188DA0AD3C0}"/>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A02DF010-2362-C346-AC8E-E2532A1A8A4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507205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ED9A85-44AE-494C-BAC8-23BA247718D8}"/>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3" name="Footer Placeholder 2">
            <a:extLst>
              <a:ext uri="{FF2B5EF4-FFF2-40B4-BE49-F238E27FC236}">
                <a16:creationId xmlns:a16="http://schemas.microsoft.com/office/drawing/2014/main" id="{FE3645D7-7E65-BA4A-B130-1BF0E59BF596}"/>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435D7D4E-8180-3347-8191-FD4A1A1301D3}"/>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6832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34AF-35AA-5E49-B919-279DC16355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ABCBDD56-5BB5-0B42-A363-C5EF6D414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11EEE181-C73E-FC44-A082-87B56D559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783CE-5BAA-CA47-8D9B-A8924354BBD9}"/>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6" name="Footer Placeholder 5">
            <a:extLst>
              <a:ext uri="{FF2B5EF4-FFF2-40B4-BE49-F238E27FC236}">
                <a16:creationId xmlns:a16="http://schemas.microsoft.com/office/drawing/2014/main" id="{C1989BDA-128A-8840-A72B-16CC52FC86CC}"/>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BC0256C5-E423-E74E-9754-F9DE7A9B9AB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2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6CF6-11E7-E54C-8975-86D19DCDC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9E9E9176-2C5D-FC4E-A400-EC5A4AE14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96CA6D8C-02A1-3D47-9DB3-6ED6F3CD3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EBA67-0371-5548-BEEC-2B5BB77377B3}"/>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6" name="Footer Placeholder 5">
            <a:extLst>
              <a:ext uri="{FF2B5EF4-FFF2-40B4-BE49-F238E27FC236}">
                <a16:creationId xmlns:a16="http://schemas.microsoft.com/office/drawing/2014/main" id="{4EADE9C8-8E86-A044-8179-0CDEE261FF6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06411D00-CF9B-D044-B1CB-3C6602C636E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720445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89EAC1-0725-EB49-9378-C4B0DF292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C1DC3D9D-E4A2-364A-A1F2-039E5E8DE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W" dirty="0"/>
          </a:p>
        </p:txBody>
      </p:sp>
      <p:sp>
        <p:nvSpPr>
          <p:cNvPr id="4" name="Date Placeholder 3">
            <a:extLst>
              <a:ext uri="{FF2B5EF4-FFF2-40B4-BE49-F238E27FC236}">
                <a16:creationId xmlns:a16="http://schemas.microsoft.com/office/drawing/2014/main" id="{FD928E5B-A6E1-CC4E-9BDD-59347EAE4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3CD8A4B8-1AEF-3940-9FA7-5B8DE0671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dirty="0"/>
          </a:p>
        </p:txBody>
      </p:sp>
      <p:sp>
        <p:nvSpPr>
          <p:cNvPr id="6" name="Slide Number Placeholder 5">
            <a:extLst>
              <a:ext uri="{FF2B5EF4-FFF2-40B4-BE49-F238E27FC236}">
                <a16:creationId xmlns:a16="http://schemas.microsoft.com/office/drawing/2014/main" id="{73E81AEB-46F3-454C-9AB8-FD0DB55D6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D97D7-7027-8B4D-AA3E-780DC707E82D}" type="slidenum">
              <a:rPr lang="en-TW" smtClean="0"/>
              <a:t>‹#›</a:t>
            </a:fld>
            <a:endParaRPr lang="en-TW"/>
          </a:p>
        </p:txBody>
      </p:sp>
    </p:spTree>
    <p:extLst>
      <p:ext uri="{BB962C8B-B14F-4D97-AF65-F5344CB8AC3E}">
        <p14:creationId xmlns:p14="http://schemas.microsoft.com/office/powerpoint/2010/main" val="3959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6.svg"/></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jpg"/></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4F53FC-0F65-444F-BDF4-F2E45F8BBE67}"/>
              </a:ext>
            </a:extLst>
          </p:cNvPr>
          <p:cNvSpPr>
            <a:spLocks noGrp="1"/>
          </p:cNvSpPr>
          <p:nvPr>
            <p:ph type="ctrTitle"/>
          </p:nvPr>
        </p:nvSpPr>
        <p:spPr>
          <a:xfrm>
            <a:off x="477981" y="1122363"/>
            <a:ext cx="4023360" cy="3204134"/>
          </a:xfrm>
        </p:spPr>
        <p:txBody>
          <a:bodyPr anchor="b">
            <a:normAutofit/>
          </a:bodyPr>
          <a:lstStyle/>
          <a:p>
            <a:pPr algn="l"/>
            <a:r>
              <a:rPr lang="en-TW" sz="4800" dirty="0"/>
              <a:t>Discrete Math Chapter </a:t>
            </a:r>
            <a:r>
              <a:rPr lang="en-US" sz="4800" dirty="0"/>
              <a:t>5</a:t>
            </a:r>
            <a:endParaRPr lang="en-TW" sz="4800" dirty="0"/>
          </a:p>
        </p:txBody>
      </p:sp>
      <p:sp>
        <p:nvSpPr>
          <p:cNvPr id="3" name="Subtitle 2">
            <a:extLst>
              <a:ext uri="{FF2B5EF4-FFF2-40B4-BE49-F238E27FC236}">
                <a16:creationId xmlns:a16="http://schemas.microsoft.com/office/drawing/2014/main" id="{1FE4A9E6-6128-A14E-9A48-A4D6DF383ABD}"/>
              </a:ext>
            </a:extLst>
          </p:cNvPr>
          <p:cNvSpPr>
            <a:spLocks noGrp="1"/>
          </p:cNvSpPr>
          <p:nvPr>
            <p:ph type="subTitle" idx="1"/>
          </p:nvPr>
        </p:nvSpPr>
        <p:spPr>
          <a:xfrm>
            <a:off x="477981" y="4872922"/>
            <a:ext cx="3933306" cy="1208141"/>
          </a:xfrm>
        </p:spPr>
        <p:txBody>
          <a:bodyPr>
            <a:normAutofit fontScale="92500" lnSpcReduction="10000"/>
          </a:bodyPr>
          <a:lstStyle/>
          <a:p>
            <a:pPr algn="l"/>
            <a:r>
              <a:rPr lang="en-US" sz="4800" i="1" dirty="0"/>
              <a:t>Relations and Functions</a:t>
            </a:r>
            <a:endParaRPr lang="en-TW" sz="4800" i="1"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id="{A5E24932-49D5-1E4C-BB28-3DFB5000C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4273" y="1047750"/>
            <a:ext cx="4762500" cy="4762500"/>
          </a:xfrm>
          <a:prstGeom prst="rect">
            <a:avLst/>
          </a:prstGeom>
        </p:spPr>
      </p:pic>
    </p:spTree>
    <p:extLst>
      <p:ext uri="{BB962C8B-B14F-4D97-AF65-F5344CB8AC3E}">
        <p14:creationId xmlns:p14="http://schemas.microsoft.com/office/powerpoint/2010/main" val="78027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BBC8D-AEEE-0D46-8264-D39A440C451C}"/>
              </a:ext>
            </a:extLst>
          </p:cNvPr>
          <p:cNvSpPr>
            <a:spLocks noGrp="1"/>
          </p:cNvSpPr>
          <p:nvPr>
            <p:ph type="title"/>
          </p:nvPr>
        </p:nvSpPr>
        <p:spPr/>
        <p:txBody>
          <a:bodyPr/>
          <a:lstStyle/>
          <a:p>
            <a:r>
              <a:rPr lang="en-TW" dirty="0"/>
              <a:t>Example 5-1-1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21C1F8-71F1-7D4E-B111-6D7D29FCB3A0}"/>
                  </a:ext>
                </a:extLst>
              </p:cNvPr>
              <p:cNvSpPr>
                <a:spLocks noGrp="1"/>
              </p:cNvSpPr>
              <p:nvPr>
                <p:ph idx="1"/>
              </p:nvPr>
            </p:nvSpPr>
            <p:spPr/>
            <p:txBody>
              <a:bodyPr/>
              <a:lstStyle/>
              <a:p>
                <a:pPr marL="0" indent="0">
                  <a:buNone/>
                </a:pPr>
                <a:r>
                  <a:rPr lang="en-TW" dirty="0"/>
                  <a:t>Test each binary relation on the given set S for reflexity, symmetry, antisymmetry, and transitivity.</a:t>
                </a:r>
              </a:p>
              <a:p>
                <a:r>
                  <a:rPr lang="en-TW" dirty="0"/>
                  <a:t>S = </a:t>
                </a:r>
                <a14:m>
                  <m:oMath xmlns:m="http://schemas.openxmlformats.org/officeDocument/2006/math">
                    <m:r>
                      <a:rPr lang="en-TW" i="1">
                        <a:latin typeface="Cambria Math" panose="02040503050406030204" pitchFamily="18" charset="0"/>
                        <a:ea typeface="Cambria Math" panose="02040503050406030204" pitchFamily="18" charset="0"/>
                      </a:rPr>
                      <m:t>ℕ</m:t>
                    </m:r>
                  </m:oMath>
                </a14:m>
                <a:r>
                  <a:rPr lang="en-TW" dirty="0"/>
                  <a:t>, </a:t>
                </a:r>
                <a14:m>
                  <m:oMath xmlns:m="http://schemas.openxmlformats.org/officeDocument/2006/math">
                    <m:r>
                      <m:rPr>
                        <m:sty m:val="p"/>
                      </m:rPr>
                      <a:rPr lang="en-US" altLang="zh-TW" b="0" i="0" smtClean="0">
                        <a:latin typeface="Cambria Math" panose="02040503050406030204" pitchFamily="18" charset="0"/>
                      </a:rPr>
                      <m:t>x</m:t>
                    </m:r>
                    <m:r>
                      <a:rPr lang="en-US" altLang="zh-TW" b="0" i="0" smtClean="0">
                        <a:latin typeface="Cambria Math" panose="02040503050406030204" pitchFamily="18" charset="0"/>
                      </a:rPr>
                      <m:t> </m:t>
                    </m:r>
                    <m:r>
                      <a:rPr lang="en-US" altLang="zh-TW" i="1">
                        <a:latin typeface="Cambria Math" panose="02040503050406030204" pitchFamily="18" charset="0"/>
                      </a:rPr>
                      <m:t>𝜌</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oMath>
                </a14:m>
                <a:r>
                  <a:rPr lang="en-TW"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𝑦</m:t>
                    </m:r>
                  </m:oMath>
                </a14:m>
                <a:r>
                  <a:rPr lang="en-TW" dirty="0"/>
                  <a:t> is even</a:t>
                </a:r>
              </a:p>
              <a:p>
                <a:r>
                  <a:rPr lang="en-TW" dirty="0"/>
                  <a:t>S = </a:t>
                </a:r>
                <a14:m>
                  <m:oMath xmlns:m="http://schemas.openxmlformats.org/officeDocument/2006/math">
                    <m:sSup>
                      <m:sSupPr>
                        <m:ctrlPr>
                          <a:rPr lang="en-US" b="0" i="1" smtClean="0">
                            <a:latin typeface="Cambria Math" panose="02040503050406030204" pitchFamily="18" charset="0"/>
                          </a:rPr>
                        </m:ctrlPr>
                      </m:sSupPr>
                      <m:e>
                        <m:r>
                          <a:rPr lang="en-TW" i="1">
                            <a:latin typeface="Cambria Math" panose="02040503050406030204" pitchFamily="18" charset="0"/>
                            <a:ea typeface="Cambria Math" panose="02040503050406030204" pitchFamily="18" charset="0"/>
                          </a:rPr>
                          <m:t>ℤ</m:t>
                        </m:r>
                      </m:e>
                      <m:sup>
                        <m:r>
                          <a:rPr lang="en-US" b="0" i="1" smtClean="0">
                            <a:latin typeface="Cambria Math" panose="02040503050406030204" pitchFamily="18" charset="0"/>
                          </a:rPr>
                          <m:t>+</m:t>
                        </m:r>
                      </m:sup>
                    </m:sSup>
                  </m:oMath>
                </a14:m>
                <a:r>
                  <a:rPr lang="en-TW" dirty="0"/>
                  <a:t>, </a:t>
                </a:r>
                <a14:m>
                  <m:oMath xmlns:m="http://schemas.openxmlformats.org/officeDocument/2006/math">
                    <m:r>
                      <m:rPr>
                        <m:sty m:val="p"/>
                      </m:rPr>
                      <a:rPr lang="en-US" altLang="zh-TW">
                        <a:latin typeface="Cambria Math" panose="02040503050406030204" pitchFamily="18" charset="0"/>
                      </a:rPr>
                      <m:t>x</m:t>
                    </m:r>
                    <m:r>
                      <a:rPr lang="en-US" altLang="zh-TW">
                        <a:latin typeface="Cambria Math" panose="02040503050406030204" pitchFamily="18" charset="0"/>
                      </a:rPr>
                      <m:t> </m:t>
                    </m:r>
                    <m:r>
                      <a:rPr lang="en-US" altLang="zh-TW" i="1">
                        <a:latin typeface="Cambria Math" panose="02040503050406030204" pitchFamily="18" charset="0"/>
                      </a:rPr>
                      <m:t>𝜌</m:t>
                    </m:r>
                    <m:r>
                      <a:rPr lang="en-US" altLang="zh-TW" i="1">
                        <a:latin typeface="Cambria Math" panose="02040503050406030204" pitchFamily="18" charset="0"/>
                      </a:rPr>
                      <m:t> </m:t>
                    </m:r>
                    <m:r>
                      <a:rPr lang="en-US" altLang="zh-TW" i="1">
                        <a:latin typeface="Cambria Math" panose="02040503050406030204" pitchFamily="18" charset="0"/>
                      </a:rPr>
                      <m:t>𝑦</m:t>
                    </m:r>
                  </m:oMath>
                </a14:m>
                <a:r>
                  <a:rPr lang="en-TW"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en-US" b="0" i="1" dirty="0" smtClean="0">
                        <a:latin typeface="Cambria Math" panose="02040503050406030204" pitchFamily="18" charset="0"/>
                      </a:rPr>
                      <m:t>𝑥</m:t>
                    </m:r>
                  </m:oMath>
                </a14:m>
                <a:r>
                  <a:rPr lang="en-TW" dirty="0"/>
                  <a:t> divides </a:t>
                </a:r>
                <a14:m>
                  <m:oMath xmlns:m="http://schemas.openxmlformats.org/officeDocument/2006/math">
                    <m:r>
                      <a:rPr lang="en-US" b="0" i="1" smtClean="0">
                        <a:latin typeface="Cambria Math" panose="02040503050406030204" pitchFamily="18" charset="0"/>
                      </a:rPr>
                      <m:t>𝑦</m:t>
                    </m:r>
                  </m:oMath>
                </a14:m>
                <a:endParaRPr lang="en-TW" dirty="0"/>
              </a:p>
              <a:p>
                <a:r>
                  <a:rPr lang="en-TW" dirty="0"/>
                  <a:t>S = </a:t>
                </a:r>
                <a14:m>
                  <m:oMath xmlns:m="http://schemas.openxmlformats.org/officeDocument/2006/math">
                    <m:r>
                      <a:rPr lang="en-TW" i="1">
                        <a:latin typeface="Cambria Math" panose="02040503050406030204" pitchFamily="18" charset="0"/>
                        <a:ea typeface="Cambria Math" panose="02040503050406030204" pitchFamily="18" charset="0"/>
                      </a:rPr>
                      <m:t>ℕ</m:t>
                    </m:r>
                  </m:oMath>
                </a14:m>
                <a:r>
                  <a:rPr lang="en-TW" dirty="0"/>
                  <a:t>, </a:t>
                </a:r>
                <a14:m>
                  <m:oMath xmlns:m="http://schemas.openxmlformats.org/officeDocument/2006/math">
                    <m:r>
                      <m:rPr>
                        <m:sty m:val="p"/>
                      </m:rPr>
                      <a:rPr lang="en-US" altLang="zh-TW">
                        <a:latin typeface="Cambria Math" panose="02040503050406030204" pitchFamily="18" charset="0"/>
                      </a:rPr>
                      <m:t>x</m:t>
                    </m:r>
                    <m:r>
                      <a:rPr lang="en-US" altLang="zh-TW">
                        <a:latin typeface="Cambria Math" panose="02040503050406030204" pitchFamily="18" charset="0"/>
                      </a:rPr>
                      <m:t> </m:t>
                    </m:r>
                    <m:r>
                      <a:rPr lang="en-US" altLang="zh-TW" i="1">
                        <a:latin typeface="Cambria Math" panose="02040503050406030204" pitchFamily="18" charset="0"/>
                      </a:rPr>
                      <m:t>𝜌</m:t>
                    </m:r>
                    <m:r>
                      <a:rPr lang="en-US" altLang="zh-TW" i="1">
                        <a:latin typeface="Cambria Math" panose="02040503050406030204" pitchFamily="18" charset="0"/>
                      </a:rPr>
                      <m:t> </m:t>
                    </m:r>
                    <m:r>
                      <a:rPr lang="en-US" altLang="zh-TW" i="1">
                        <a:latin typeface="Cambria Math" panose="02040503050406030204" pitchFamily="18" charset="0"/>
                      </a:rPr>
                      <m:t>𝑦</m:t>
                    </m:r>
                  </m:oMath>
                </a14:m>
                <a:r>
                  <a:rPr lang="en-TW"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m:rPr>
                        <m:sty m:val="p"/>
                      </m:rPr>
                      <a:rPr lang="en-US" b="0" i="0" dirty="0" smtClean="0">
                        <a:latin typeface="Cambria Math" panose="02040503050406030204" pitchFamily="18" charset="0"/>
                      </a:rPr>
                      <m:t>x</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𝑦</m:t>
                        </m:r>
                      </m:e>
                      <m:sup>
                        <m:r>
                          <a:rPr lang="en-US" b="0" i="1" dirty="0" smtClean="0">
                            <a:latin typeface="Cambria Math" panose="02040503050406030204" pitchFamily="18" charset="0"/>
                          </a:rPr>
                          <m:t>2</m:t>
                        </m:r>
                      </m:sup>
                    </m:sSup>
                  </m:oMath>
                </a14:m>
                <a:endParaRPr lang="en-TW" dirty="0"/>
              </a:p>
              <a:p>
                <a:r>
                  <a:rPr lang="en-TW" dirty="0"/>
                  <a:t>S = {0, 1}, </a:t>
                </a:r>
                <a14:m>
                  <m:oMath xmlns:m="http://schemas.openxmlformats.org/officeDocument/2006/math">
                    <m:r>
                      <m:rPr>
                        <m:sty m:val="p"/>
                      </m:rPr>
                      <a:rPr lang="en-US" altLang="zh-TW">
                        <a:latin typeface="Cambria Math" panose="02040503050406030204" pitchFamily="18" charset="0"/>
                      </a:rPr>
                      <m:t>x</m:t>
                    </m:r>
                    <m:r>
                      <a:rPr lang="en-US" altLang="zh-TW">
                        <a:latin typeface="Cambria Math" panose="02040503050406030204" pitchFamily="18" charset="0"/>
                      </a:rPr>
                      <m:t> </m:t>
                    </m:r>
                    <m:r>
                      <a:rPr lang="en-US" altLang="zh-TW" i="1">
                        <a:latin typeface="Cambria Math" panose="02040503050406030204" pitchFamily="18" charset="0"/>
                      </a:rPr>
                      <m:t>𝜌</m:t>
                    </m:r>
                    <m:r>
                      <a:rPr lang="en-US" altLang="zh-TW" i="1">
                        <a:latin typeface="Cambria Math" panose="02040503050406030204" pitchFamily="18" charset="0"/>
                      </a:rPr>
                      <m:t> </m:t>
                    </m:r>
                    <m:r>
                      <a:rPr lang="en-US" altLang="zh-TW" i="1">
                        <a:latin typeface="Cambria Math" panose="02040503050406030204" pitchFamily="18" charset="0"/>
                      </a:rPr>
                      <m:t>𝑦</m:t>
                    </m:r>
                  </m:oMath>
                </a14:m>
                <a:r>
                  <a:rPr lang="en-TW"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m:rPr>
                        <m:sty m:val="p"/>
                      </m:rPr>
                      <a:rPr lang="en-US" dirty="0">
                        <a:latin typeface="Cambria Math" panose="02040503050406030204" pitchFamily="18" charset="0"/>
                      </a:rPr>
                      <m:t>x</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2</m:t>
                        </m:r>
                      </m:sup>
                    </m:sSup>
                  </m:oMath>
                </a14:m>
                <a:endParaRPr lang="en-TW" dirty="0"/>
              </a:p>
              <a:p>
                <a:r>
                  <a:rPr lang="en-TW" dirty="0"/>
                  <a:t>S = {1, 2, 3}, </a:t>
                </a:r>
                <a14:m>
                  <m:oMath xmlns:m="http://schemas.openxmlformats.org/officeDocument/2006/math">
                    <m:r>
                      <a:rPr lang="en-US" altLang="zh-TW" i="1">
                        <a:latin typeface="Cambria Math" panose="02040503050406030204" pitchFamily="18" charset="0"/>
                      </a:rPr>
                      <m:t>𝜌</m:t>
                    </m:r>
                  </m:oMath>
                </a14:m>
                <a:r>
                  <a:rPr lang="en-TW" dirty="0"/>
                  <a:t> = {(1, 1), (2, 2), (3, 3), (1, 2), (2, 1)}</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6821C1F8-71F1-7D4E-B111-6D7D29FCB3A0}"/>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21073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CA818-9ACE-D445-982F-1BF27D655315}"/>
              </a:ext>
            </a:extLst>
          </p:cNvPr>
          <p:cNvSpPr>
            <a:spLocks noGrp="1"/>
          </p:cNvSpPr>
          <p:nvPr>
            <p:ph type="title"/>
          </p:nvPr>
        </p:nvSpPr>
        <p:spPr/>
        <p:txBody>
          <a:bodyPr/>
          <a:lstStyle/>
          <a:p>
            <a:r>
              <a:rPr lang="en-TW" dirty="0"/>
              <a:t>Closures of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36E1D-C762-FC4D-BE40-5CDA4983FDE1}"/>
                  </a:ext>
                </a:extLst>
              </p:cNvPr>
              <p:cNvSpPr>
                <a:spLocks noGrp="1"/>
              </p:cNvSpPr>
              <p:nvPr>
                <p:ph idx="1"/>
              </p:nvPr>
            </p:nvSpPr>
            <p:spPr/>
            <p:txBody>
              <a:bodyPr/>
              <a:lstStyle/>
              <a:p>
                <a:pPr marL="0" indent="0">
                  <a:buNone/>
                </a:pPr>
                <a:r>
                  <a:rPr lang="en-TW" dirty="0"/>
                  <a:t>If a binary relation</a:t>
                </a:r>
                <a:r>
                  <a:rPr lang="en-US" altLang="zh-TW" dirty="0"/>
                  <a:t> </a:t>
                </a:r>
                <a14:m>
                  <m:oMath xmlns:m="http://schemas.openxmlformats.org/officeDocument/2006/math">
                    <m:r>
                      <a:rPr lang="en-US" altLang="zh-TW" i="1">
                        <a:latin typeface="Cambria Math" panose="02040503050406030204" pitchFamily="18" charset="0"/>
                      </a:rPr>
                      <m:t>𝜌</m:t>
                    </m:r>
                  </m:oMath>
                </a14:m>
                <a:r>
                  <a:rPr lang="en-TW" dirty="0"/>
                  <a:t> on set S fails to have a certain property, then we can “extend” </a:t>
                </a:r>
                <a14:m>
                  <m:oMath xmlns:m="http://schemas.openxmlformats.org/officeDocument/2006/math">
                    <m:r>
                      <a:rPr lang="en-US" altLang="zh-TW" i="1">
                        <a:latin typeface="Cambria Math" panose="02040503050406030204" pitchFamily="18" charset="0"/>
                      </a:rPr>
                      <m:t>𝜌</m:t>
                    </m:r>
                  </m:oMath>
                </a14:m>
                <a:r>
                  <a:rPr lang="en-TW" dirty="0"/>
                  <a:t> to a relation </a:t>
                </a:r>
                <a14:m>
                  <m:oMath xmlns:m="http://schemas.openxmlformats.org/officeDocument/2006/math">
                    <m:sSup>
                      <m:sSupPr>
                        <m:ctrlPr>
                          <a:rPr lang="en-TW" i="1" smtClean="0">
                            <a:latin typeface="Cambria Math" panose="02040503050406030204" pitchFamily="18" charset="0"/>
                          </a:rPr>
                        </m:ctrlPr>
                      </m:sSupPr>
                      <m:e>
                        <m:r>
                          <a:rPr lang="en-US" altLang="zh-TW" i="1">
                            <a:latin typeface="Cambria Math" panose="02040503050406030204" pitchFamily="18" charset="0"/>
                          </a:rPr>
                          <m:t>𝜌</m:t>
                        </m:r>
                      </m:e>
                      <m:sup>
                        <m:r>
                          <a:rPr lang="en-US" b="0" i="1" smtClean="0">
                            <a:latin typeface="Cambria Math" panose="02040503050406030204" pitchFamily="18" charset="0"/>
                          </a:rPr>
                          <m:t>∗</m:t>
                        </m:r>
                      </m:sup>
                    </m:sSup>
                  </m:oMath>
                </a14:m>
                <a:r>
                  <a:rPr lang="en-TW" dirty="0"/>
                  <a:t>, so t</a:t>
                </a:r>
                <a:r>
                  <a:rPr lang="en-US" dirty="0"/>
                  <a:t>ha</a:t>
                </a:r>
                <a:r>
                  <a:rPr lang="en-TW" dirty="0"/>
                  <a:t>t </a:t>
                </a:r>
                <a14:m>
                  <m:oMath xmlns:m="http://schemas.openxmlformats.org/officeDocument/2006/math">
                    <m:sSup>
                      <m:sSupPr>
                        <m:ctrlPr>
                          <a:rPr lang="en-TW" i="1">
                            <a:latin typeface="Cambria Math" panose="02040503050406030204" pitchFamily="18" charset="0"/>
                          </a:rPr>
                        </m:ctrlPr>
                      </m:sSupPr>
                      <m:e>
                        <m:r>
                          <a:rPr lang="en-US" altLang="zh-TW" i="1">
                            <a:latin typeface="Cambria Math" panose="02040503050406030204" pitchFamily="18" charset="0"/>
                          </a:rPr>
                          <m:t>𝜌</m:t>
                        </m:r>
                      </m:e>
                      <m:sup>
                        <m:r>
                          <a:rPr lang="en-US" i="1">
                            <a:latin typeface="Cambria Math" panose="02040503050406030204" pitchFamily="18" charset="0"/>
                          </a:rPr>
                          <m:t>∗</m:t>
                        </m:r>
                      </m:sup>
                    </m:sSup>
                  </m:oMath>
                </a14:m>
                <a:r>
                  <a:rPr lang="en-TW" dirty="0"/>
                  <a:t> can have that certain property. “Extend” means adding new elements (ordered pairs) to set</a:t>
                </a:r>
                <a:r>
                  <a:rPr lang="en-US" altLang="zh-TW" dirty="0"/>
                  <a:t> </a:t>
                </a:r>
                <a14:m>
                  <m:oMath xmlns:m="http://schemas.openxmlformats.org/officeDocument/2006/math">
                    <m:r>
                      <a:rPr lang="en-US" altLang="zh-TW" i="1">
                        <a:latin typeface="Cambria Math" panose="02040503050406030204" pitchFamily="18" charset="0"/>
                      </a:rPr>
                      <m:t>𝜌</m:t>
                    </m:r>
                  </m:oMath>
                </a14:m>
                <a:r>
                  <a:rPr lang="en-TW" dirty="0"/>
                  <a:t>. </a:t>
                </a:r>
              </a:p>
              <a:p>
                <a:pPr marL="0" indent="0">
                  <a:buNone/>
                </a:pPr>
                <a:r>
                  <a:rPr lang="en-TW" dirty="0"/>
                  <a:t>Therefore, we know that </a:t>
                </a:r>
                <a14:m>
                  <m:oMath xmlns:m="http://schemas.openxmlformats.org/officeDocument/2006/math">
                    <m:r>
                      <a:rPr lang="en-US" altLang="zh-TW" i="1">
                        <a:latin typeface="Cambria Math" panose="02040503050406030204" pitchFamily="18" charset="0"/>
                      </a:rPr>
                      <m:t>𝜌</m:t>
                    </m:r>
                  </m:oMath>
                </a14:m>
                <a:r>
                  <a:rPr lang="en-TW" dirty="0"/>
                  <a:t> is a subset of </a:t>
                </a:r>
                <a14:m>
                  <m:oMath xmlns:m="http://schemas.openxmlformats.org/officeDocument/2006/math">
                    <m:sSup>
                      <m:sSupPr>
                        <m:ctrlPr>
                          <a:rPr lang="en-TW" i="1">
                            <a:latin typeface="Cambria Math" panose="02040503050406030204" pitchFamily="18" charset="0"/>
                          </a:rPr>
                        </m:ctrlPr>
                      </m:sSupPr>
                      <m:e>
                        <m:r>
                          <a:rPr lang="en-US" altLang="zh-TW" i="1">
                            <a:latin typeface="Cambria Math" panose="02040503050406030204" pitchFamily="18" charset="0"/>
                          </a:rPr>
                          <m:t>𝜌</m:t>
                        </m:r>
                      </m:e>
                      <m:sup>
                        <m:r>
                          <a:rPr lang="en-US" i="1">
                            <a:latin typeface="Cambria Math" panose="02040503050406030204" pitchFamily="18" charset="0"/>
                          </a:rPr>
                          <m:t>∗</m:t>
                        </m:r>
                      </m:sup>
                    </m:sSup>
                  </m:oMath>
                </a14:m>
                <a:r>
                  <a:rPr lang="en-TW" dirty="0"/>
                  <a:t>. If </a:t>
                </a:r>
                <a14:m>
                  <m:oMath xmlns:m="http://schemas.openxmlformats.org/officeDocument/2006/math">
                    <m:sSup>
                      <m:sSupPr>
                        <m:ctrlPr>
                          <a:rPr lang="en-TW" i="1">
                            <a:latin typeface="Cambria Math" panose="02040503050406030204" pitchFamily="18" charset="0"/>
                          </a:rPr>
                        </m:ctrlPr>
                      </m:sSupPr>
                      <m:e>
                        <m:r>
                          <a:rPr lang="en-US" altLang="zh-TW" i="1">
                            <a:latin typeface="Cambria Math" panose="02040503050406030204" pitchFamily="18" charset="0"/>
                          </a:rPr>
                          <m:t>𝜌</m:t>
                        </m:r>
                      </m:e>
                      <m:sup>
                        <m:r>
                          <a:rPr lang="en-US" i="1">
                            <a:latin typeface="Cambria Math" panose="02040503050406030204" pitchFamily="18" charset="0"/>
                          </a:rPr>
                          <m:t>∗</m:t>
                        </m:r>
                      </m:sup>
                    </m:sSup>
                  </m:oMath>
                </a14:m>
                <a:r>
                  <a:rPr lang="en-TW" dirty="0"/>
                  <a:t> is the smallest such set, then </a:t>
                </a:r>
                <a14:m>
                  <m:oMath xmlns:m="http://schemas.openxmlformats.org/officeDocument/2006/math">
                    <m:sSup>
                      <m:sSupPr>
                        <m:ctrlPr>
                          <a:rPr lang="en-TW" i="1">
                            <a:latin typeface="Cambria Math" panose="02040503050406030204" pitchFamily="18" charset="0"/>
                          </a:rPr>
                        </m:ctrlPr>
                      </m:sSupPr>
                      <m:e>
                        <m:r>
                          <a:rPr lang="en-US" altLang="zh-TW" i="1">
                            <a:latin typeface="Cambria Math" panose="02040503050406030204" pitchFamily="18" charset="0"/>
                          </a:rPr>
                          <m:t>𝜌</m:t>
                        </m:r>
                      </m:e>
                      <m:sup>
                        <m:r>
                          <a:rPr lang="en-US" i="1">
                            <a:latin typeface="Cambria Math" panose="02040503050406030204" pitchFamily="18" charset="0"/>
                          </a:rPr>
                          <m:t>∗</m:t>
                        </m:r>
                      </m:sup>
                    </m:sSup>
                  </m:oMath>
                </a14:m>
                <a:r>
                  <a:rPr lang="en-TW" dirty="0"/>
                  <a:t> is called the closure of </a:t>
                </a:r>
                <a14:m>
                  <m:oMath xmlns:m="http://schemas.openxmlformats.org/officeDocument/2006/math">
                    <m:r>
                      <a:rPr lang="en-US" altLang="zh-TW" i="1">
                        <a:latin typeface="Cambria Math" panose="02040503050406030204" pitchFamily="18" charset="0"/>
                      </a:rPr>
                      <m:t>𝜌</m:t>
                    </m:r>
                  </m:oMath>
                </a14:m>
                <a:r>
                  <a:rPr lang="en-TW" dirty="0"/>
                  <a:t> with respect to that certain property.</a:t>
                </a:r>
              </a:p>
              <a:p>
                <a:pPr marL="0" indent="0">
                  <a:buNone/>
                </a:pPr>
                <a:r>
                  <a:rPr lang="en-TW" dirty="0"/>
                  <a:t>For example, let S = {1, 2, 3}, and </a:t>
                </a:r>
                <a14:m>
                  <m:oMath xmlns:m="http://schemas.openxmlformats.org/officeDocument/2006/math">
                    <m:r>
                      <a:rPr lang="en-US" altLang="zh-TW" i="1">
                        <a:latin typeface="Cambria Math" panose="02040503050406030204" pitchFamily="18" charset="0"/>
                      </a:rPr>
                      <m:t>𝜌</m:t>
                    </m:r>
                  </m:oMath>
                </a14:m>
                <a:r>
                  <a:rPr lang="en-TW" dirty="0"/>
                  <a:t> = {(1, 1), (1, 2), (1, 3), (3, 1), (2, 3)}, then </a:t>
                </a:r>
                <a14:m>
                  <m:oMath xmlns:m="http://schemas.openxmlformats.org/officeDocument/2006/math">
                    <m:r>
                      <a:rPr lang="en-US" altLang="zh-TW" i="1">
                        <a:latin typeface="Cambria Math" panose="02040503050406030204" pitchFamily="18" charset="0"/>
                      </a:rPr>
                      <m:t>𝜌</m:t>
                    </m:r>
                  </m:oMath>
                </a14:m>
                <a:r>
                  <a:rPr lang="en-TW" dirty="0"/>
                  <a:t> is not reflexive, symmetric, nor transitive.</a:t>
                </a:r>
              </a:p>
            </p:txBody>
          </p:sp>
        </mc:Choice>
        <mc:Fallback xmlns="">
          <p:sp>
            <p:nvSpPr>
              <p:cNvPr id="3" name="Content Placeholder 2">
                <a:extLst>
                  <a:ext uri="{FF2B5EF4-FFF2-40B4-BE49-F238E27FC236}">
                    <a16:creationId xmlns:a16="http://schemas.microsoft.com/office/drawing/2014/main" id="{B2136E1D-C762-FC4D-BE40-5CDA4983FDE1}"/>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1939205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788E-D1E9-3B4E-9B78-AA8BFFDF43C2}"/>
              </a:ext>
            </a:extLst>
          </p:cNvPr>
          <p:cNvSpPr>
            <a:spLocks noGrp="1"/>
          </p:cNvSpPr>
          <p:nvPr>
            <p:ph type="title"/>
          </p:nvPr>
        </p:nvSpPr>
        <p:spPr/>
        <p:txBody>
          <a:bodyPr/>
          <a:lstStyle/>
          <a:p>
            <a:r>
              <a:rPr lang="en-TW" dirty="0"/>
              <a:t>Closures of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1739D-CA9D-CE43-B0AB-2EA79AAC478F}"/>
                  </a:ext>
                </a:extLst>
              </p:cNvPr>
              <p:cNvSpPr>
                <a:spLocks noGrp="1"/>
              </p:cNvSpPr>
              <p:nvPr>
                <p:ph idx="1"/>
              </p:nvPr>
            </p:nvSpPr>
            <p:spPr>
              <a:xfrm>
                <a:off x="838200" y="1825624"/>
                <a:ext cx="10515600" cy="5032375"/>
              </a:xfrm>
            </p:spPr>
            <p:txBody>
              <a:bodyPr>
                <a:normAutofit/>
              </a:bodyPr>
              <a:lstStyle/>
              <a:p>
                <a:pPr marL="0" indent="0">
                  <a:buNone/>
                </a:pPr>
                <a:r>
                  <a:rPr lang="en-TW" dirty="0"/>
                  <a:t>We know that, after adding (2, 2) and (3, 3) to set </a:t>
                </a:r>
                <a14:m>
                  <m:oMath xmlns:m="http://schemas.openxmlformats.org/officeDocument/2006/math">
                    <m:r>
                      <a:rPr lang="en-US" altLang="zh-TW" i="1">
                        <a:latin typeface="Cambria Math" panose="02040503050406030204" pitchFamily="18" charset="0"/>
                      </a:rPr>
                      <m:t>𝜌</m:t>
                    </m:r>
                  </m:oMath>
                </a14:m>
                <a:r>
                  <a:rPr lang="en-TW" dirty="0"/>
                  <a:t>, </a:t>
                </a:r>
                <a14:m>
                  <m:oMath xmlns:m="http://schemas.openxmlformats.org/officeDocument/2006/math">
                    <m:r>
                      <a:rPr lang="en-US" altLang="zh-TW" i="1">
                        <a:latin typeface="Cambria Math" panose="02040503050406030204" pitchFamily="18" charset="0"/>
                      </a:rPr>
                      <m:t>𝜌</m:t>
                    </m:r>
                  </m:oMath>
                </a14:m>
                <a:r>
                  <a:rPr lang="en-TW" dirty="0"/>
                  <a:t> will become reflexive. Therefore, we said the closure of </a:t>
                </a:r>
                <a14:m>
                  <m:oMath xmlns:m="http://schemas.openxmlformats.org/officeDocument/2006/math">
                    <m:r>
                      <a:rPr lang="en-US" altLang="zh-TW" i="1">
                        <a:latin typeface="Cambria Math" panose="02040503050406030204" pitchFamily="18" charset="0"/>
                      </a:rPr>
                      <m:t>𝜌</m:t>
                    </m:r>
                  </m:oMath>
                </a14:m>
                <a:r>
                  <a:rPr lang="en-TW" dirty="0"/>
                  <a:t> in respect to reflexity is </a:t>
                </a:r>
              </a:p>
              <a:p>
                <a:pPr marL="0" indent="0" algn="ctr">
                  <a:buNone/>
                </a:pPr>
                <a14:m>
                  <m:oMath xmlns:m="http://schemas.openxmlformats.org/officeDocument/2006/math">
                    <m:sSup>
                      <m:sSupPr>
                        <m:ctrlPr>
                          <a:rPr lang="en-TW" i="1">
                            <a:latin typeface="Cambria Math" panose="02040503050406030204" pitchFamily="18" charset="0"/>
                          </a:rPr>
                        </m:ctrlPr>
                      </m:sSupPr>
                      <m:e>
                        <m:r>
                          <a:rPr lang="en-US" altLang="zh-TW" i="1">
                            <a:latin typeface="Cambria Math" panose="02040503050406030204" pitchFamily="18" charset="0"/>
                          </a:rPr>
                          <m:t>𝜌</m:t>
                        </m:r>
                      </m:e>
                      <m:sup>
                        <m:r>
                          <a:rPr lang="en-US" i="1">
                            <a:latin typeface="Cambria Math" panose="02040503050406030204" pitchFamily="18" charset="0"/>
                          </a:rPr>
                          <m:t>∗</m:t>
                        </m:r>
                      </m:sup>
                    </m:sSup>
                  </m:oMath>
                </a14:m>
                <a:r>
                  <a:rPr lang="en-TW" dirty="0"/>
                  <a:t>= {(1, 1), (1, 2), (1, 3), (3, 1), (2, 3), (2, 2), (3, 3)}</a:t>
                </a:r>
                <a:endParaRPr lang="en-US" dirty="0"/>
              </a:p>
              <a:p>
                <a:pPr marL="0" indent="0">
                  <a:buNone/>
                </a:pPr>
                <a:r>
                  <a:rPr lang="en-US" dirty="0"/>
                  <a:t>After adding (2, 1) and (3, 2) to </a:t>
                </a:r>
                <a14:m>
                  <m:oMath xmlns:m="http://schemas.openxmlformats.org/officeDocument/2006/math">
                    <m:r>
                      <a:rPr lang="en-US" altLang="zh-TW" i="1">
                        <a:latin typeface="Cambria Math" panose="02040503050406030204" pitchFamily="18" charset="0"/>
                      </a:rPr>
                      <m:t>𝜌</m:t>
                    </m:r>
                  </m:oMath>
                </a14:m>
                <a:r>
                  <a:rPr lang="en-TW" dirty="0"/>
                  <a:t>, </a:t>
                </a:r>
                <a14:m>
                  <m:oMath xmlns:m="http://schemas.openxmlformats.org/officeDocument/2006/math">
                    <m:r>
                      <a:rPr lang="en-US" altLang="zh-TW" i="1">
                        <a:latin typeface="Cambria Math" panose="02040503050406030204" pitchFamily="18" charset="0"/>
                      </a:rPr>
                      <m:t>𝜌</m:t>
                    </m:r>
                  </m:oMath>
                </a14:m>
                <a:r>
                  <a:rPr lang="en-TW" dirty="0"/>
                  <a:t> will become symmetric; therefore, we said the closure of </a:t>
                </a:r>
                <a14:m>
                  <m:oMath xmlns:m="http://schemas.openxmlformats.org/officeDocument/2006/math">
                    <m:r>
                      <a:rPr lang="en-US" altLang="zh-TW" i="1">
                        <a:latin typeface="Cambria Math" panose="02040503050406030204" pitchFamily="18" charset="0"/>
                      </a:rPr>
                      <m:t>𝜌</m:t>
                    </m:r>
                  </m:oMath>
                </a14:m>
                <a:r>
                  <a:rPr lang="en-TW" dirty="0"/>
                  <a:t> in respect to symmetry is</a:t>
                </a:r>
              </a:p>
              <a:p>
                <a:pPr marL="0" indent="0" algn="ctr">
                  <a:buNone/>
                </a:pPr>
                <a14:m>
                  <m:oMath xmlns:m="http://schemas.openxmlformats.org/officeDocument/2006/math">
                    <m:sSup>
                      <m:sSupPr>
                        <m:ctrlPr>
                          <a:rPr lang="en-TW" i="1">
                            <a:latin typeface="Cambria Math" panose="02040503050406030204" pitchFamily="18" charset="0"/>
                          </a:rPr>
                        </m:ctrlPr>
                      </m:sSupPr>
                      <m:e>
                        <m:r>
                          <a:rPr lang="en-US" altLang="zh-TW" i="1">
                            <a:latin typeface="Cambria Math" panose="02040503050406030204" pitchFamily="18" charset="0"/>
                          </a:rPr>
                          <m:t>𝜌</m:t>
                        </m:r>
                      </m:e>
                      <m:sup>
                        <m:r>
                          <a:rPr lang="en-US" i="1">
                            <a:latin typeface="Cambria Math" panose="02040503050406030204" pitchFamily="18" charset="0"/>
                          </a:rPr>
                          <m:t>∗</m:t>
                        </m:r>
                      </m:sup>
                    </m:sSup>
                  </m:oMath>
                </a14:m>
                <a:r>
                  <a:rPr lang="en-TW" dirty="0"/>
                  <a:t>= {(1, 1), (1, 2), (1, 3), (3, 1), (2, 3), (2, 1), (3, 2)}</a:t>
                </a:r>
                <a:endParaRPr lang="en-US" dirty="0"/>
              </a:p>
              <a:p>
                <a:pPr marL="0" indent="0">
                  <a:buNone/>
                </a:pPr>
                <a:r>
                  <a:rPr lang="en-TW" dirty="0"/>
                  <a:t>After adding (3, 2), (3, 3) and (2, 1) to </a:t>
                </a:r>
                <a14:m>
                  <m:oMath xmlns:m="http://schemas.openxmlformats.org/officeDocument/2006/math">
                    <m:r>
                      <a:rPr lang="en-US" altLang="zh-TW" i="1">
                        <a:latin typeface="Cambria Math" panose="02040503050406030204" pitchFamily="18" charset="0"/>
                      </a:rPr>
                      <m:t>𝜌</m:t>
                    </m:r>
                  </m:oMath>
                </a14:m>
                <a:r>
                  <a:rPr lang="en-TW" dirty="0"/>
                  <a:t>, </a:t>
                </a:r>
                <a14:m>
                  <m:oMath xmlns:m="http://schemas.openxmlformats.org/officeDocument/2006/math">
                    <m:r>
                      <a:rPr lang="en-US" altLang="zh-TW" i="1">
                        <a:latin typeface="Cambria Math" panose="02040503050406030204" pitchFamily="18" charset="0"/>
                      </a:rPr>
                      <m:t>𝜌</m:t>
                    </m:r>
                  </m:oMath>
                </a14:m>
                <a:r>
                  <a:rPr lang="en-TW" dirty="0"/>
                  <a:t> will become transitive (since (3, 1), (1, 2) need (3, 2), and (3, 1), (1, 3) need (3, 3), and (2, 3), (3, 1) need (2, 1)); we said the closure of </a:t>
                </a:r>
                <a14:m>
                  <m:oMath xmlns:m="http://schemas.openxmlformats.org/officeDocument/2006/math">
                    <m:r>
                      <a:rPr lang="en-US" altLang="zh-TW" i="1">
                        <a:latin typeface="Cambria Math" panose="02040503050406030204" pitchFamily="18" charset="0"/>
                      </a:rPr>
                      <m:t>𝜌</m:t>
                    </m:r>
                  </m:oMath>
                </a14:m>
                <a:r>
                  <a:rPr lang="en-TW" dirty="0"/>
                  <a:t> in respect to transitivity is</a:t>
                </a:r>
              </a:p>
              <a:p>
                <a:pPr marL="0" indent="0" algn="ctr">
                  <a:buNone/>
                </a:pPr>
                <a14:m>
                  <m:oMath xmlns:m="http://schemas.openxmlformats.org/officeDocument/2006/math">
                    <m:sSup>
                      <m:sSupPr>
                        <m:ctrlPr>
                          <a:rPr lang="en-TW" i="1">
                            <a:latin typeface="Cambria Math" panose="02040503050406030204" pitchFamily="18" charset="0"/>
                          </a:rPr>
                        </m:ctrlPr>
                      </m:sSupPr>
                      <m:e>
                        <m:r>
                          <a:rPr lang="en-US" altLang="zh-TW" i="1">
                            <a:latin typeface="Cambria Math" panose="02040503050406030204" pitchFamily="18" charset="0"/>
                          </a:rPr>
                          <m:t>𝜌</m:t>
                        </m:r>
                      </m:e>
                      <m:sup>
                        <m:r>
                          <a:rPr lang="en-US" i="1">
                            <a:latin typeface="Cambria Math" panose="02040503050406030204" pitchFamily="18" charset="0"/>
                          </a:rPr>
                          <m:t>∗</m:t>
                        </m:r>
                      </m:sup>
                    </m:sSup>
                  </m:oMath>
                </a14:m>
                <a:r>
                  <a:rPr lang="en-TW" dirty="0"/>
                  <a:t>= {(1, 1), (1, 2), (1, 3), (3, 1), (2, 3), (3, 2), (3, 3), (2, 1)}</a:t>
                </a:r>
                <a:endParaRPr lang="en-US"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6C41739D-CA9D-CE43-B0AB-2EA79AAC478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06" t="-2015" r="-724"/>
                </a:stretch>
              </a:blipFill>
            </p:spPr>
            <p:txBody>
              <a:bodyPr/>
              <a:lstStyle/>
              <a:p>
                <a:r>
                  <a:rPr lang="en-TW">
                    <a:noFill/>
                  </a:rPr>
                  <a:t> </a:t>
                </a:r>
              </a:p>
            </p:txBody>
          </p:sp>
        </mc:Fallback>
      </mc:AlternateContent>
    </p:spTree>
    <p:extLst>
      <p:ext uri="{BB962C8B-B14F-4D97-AF65-F5344CB8AC3E}">
        <p14:creationId xmlns:p14="http://schemas.microsoft.com/office/powerpoint/2010/main" val="338277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0FA8-9D51-3C4B-A895-5F8BCFA46A52}"/>
              </a:ext>
            </a:extLst>
          </p:cNvPr>
          <p:cNvSpPr>
            <a:spLocks noGrp="1"/>
          </p:cNvSpPr>
          <p:nvPr>
            <p:ph type="title"/>
          </p:nvPr>
        </p:nvSpPr>
        <p:spPr/>
        <p:txBody>
          <a:bodyPr/>
          <a:lstStyle/>
          <a:p>
            <a:r>
              <a:rPr lang="en-TW" dirty="0"/>
              <a:t>Partial Ordering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02AF02-209E-4142-85BD-B8BA5314EC70}"/>
                  </a:ext>
                </a:extLst>
              </p:cNvPr>
              <p:cNvSpPr>
                <a:spLocks noGrp="1"/>
              </p:cNvSpPr>
              <p:nvPr>
                <p:ph idx="1"/>
              </p:nvPr>
            </p:nvSpPr>
            <p:spPr/>
            <p:txBody>
              <a:bodyPr/>
              <a:lstStyle/>
              <a:p>
                <a:pPr marL="0" indent="0">
                  <a:buNone/>
                </a:pPr>
                <a:r>
                  <a:rPr lang="en-TW" dirty="0"/>
                  <a:t>A binary relation on a set S that is:</a:t>
                </a:r>
              </a:p>
              <a:p>
                <a:pPr marL="514350" indent="-514350">
                  <a:buAutoNum type="arabicPeriod"/>
                </a:pPr>
                <a:r>
                  <a:rPr lang="en-TW" dirty="0"/>
                  <a:t>Reflexive</a:t>
                </a:r>
              </a:p>
              <a:p>
                <a:pPr marL="514350" indent="-514350">
                  <a:buAutoNum type="arabicPeriod"/>
                </a:pPr>
                <a:r>
                  <a:rPr lang="en-TW" dirty="0"/>
                  <a:t>Antisymmetric</a:t>
                </a:r>
              </a:p>
              <a:p>
                <a:pPr marL="514350" indent="-514350">
                  <a:buAutoNum type="arabicPeriod"/>
                </a:pPr>
                <a:r>
                  <a:rPr lang="en-TW" dirty="0"/>
                  <a:t>Transitive</a:t>
                </a:r>
              </a:p>
              <a:p>
                <a:pPr marL="0" indent="0">
                  <a:buNone/>
                </a:pPr>
                <a:r>
                  <a:rPr lang="en-TW" dirty="0"/>
                  <a:t>is called a partial ordering on set S.</a:t>
                </a:r>
              </a:p>
              <a:p>
                <a:pPr marL="0" indent="0">
                  <a:buNone/>
                </a:pPr>
                <a:r>
                  <a:rPr lang="en-TW" dirty="0"/>
                  <a:t>For example,let S. ={1, 2, 3}, binary relation </a:t>
                </a:r>
                <a14:m>
                  <m:oMath xmlns:m="http://schemas.openxmlformats.org/officeDocument/2006/math">
                    <m:r>
                      <m:rPr>
                        <m:sty m:val="p"/>
                      </m:rPr>
                      <a:rPr lang="en-US" altLang="zh-TW" b="0" i="0" smtClean="0">
                        <a:latin typeface="Cambria Math" panose="02040503050406030204" pitchFamily="18" charset="0"/>
                      </a:rPr>
                      <m:t>x</m:t>
                    </m:r>
                    <m:r>
                      <a:rPr lang="en-US" altLang="zh-TW" b="0" i="0" smtClean="0">
                        <a:latin typeface="Cambria Math" panose="02040503050406030204" pitchFamily="18" charset="0"/>
                      </a:rPr>
                      <m:t> </m:t>
                    </m:r>
                    <m:r>
                      <a:rPr lang="en-US" altLang="zh-TW" i="1">
                        <a:latin typeface="Cambria Math" panose="02040503050406030204" pitchFamily="18" charset="0"/>
                      </a:rPr>
                      <m:t>𝜌</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𝑥</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𝑦</m:t>
                    </m:r>
                  </m:oMath>
                </a14:m>
                <a:r>
                  <a:rPr lang="en-TW" dirty="0"/>
                  <a:t>, then we know that </a:t>
                </a:r>
                <a14:m>
                  <m:oMath xmlns:m="http://schemas.openxmlformats.org/officeDocument/2006/math">
                    <m:r>
                      <a:rPr lang="en-US" altLang="zh-TW" i="1">
                        <a:latin typeface="Cambria Math" panose="02040503050406030204" pitchFamily="18" charset="0"/>
                      </a:rPr>
                      <m:t>𝜌</m:t>
                    </m:r>
                  </m:oMath>
                </a14:m>
                <a:r>
                  <a:rPr lang="en-TW" dirty="0"/>
                  <a:t> = {(1, 1), (1, 2), (1, 3), (2, 2), (2, 3), (3, 3)}; therefore, we can see that </a:t>
                </a:r>
                <a14:m>
                  <m:oMath xmlns:m="http://schemas.openxmlformats.org/officeDocument/2006/math">
                    <m:r>
                      <a:rPr lang="en-US" altLang="zh-TW" i="1">
                        <a:latin typeface="Cambria Math" panose="02040503050406030204" pitchFamily="18" charset="0"/>
                      </a:rPr>
                      <m:t>𝜌</m:t>
                    </m:r>
                  </m:oMath>
                </a14:m>
                <a:r>
                  <a:rPr lang="en-TW" dirty="0"/>
                  <a:t> is reflexive, antisymmetric, and transitive. Then, we said </a:t>
                </a:r>
                <a14:m>
                  <m:oMath xmlns:m="http://schemas.openxmlformats.org/officeDocument/2006/math">
                    <m:r>
                      <a:rPr lang="en-US" altLang="zh-TW" i="1">
                        <a:latin typeface="Cambria Math" panose="02040503050406030204" pitchFamily="18" charset="0"/>
                      </a:rPr>
                      <m:t>𝜌</m:t>
                    </m:r>
                  </m:oMath>
                </a14:m>
                <a:r>
                  <a:rPr lang="en-TW" dirty="0"/>
                  <a:t> is a partial ordering on set S.</a:t>
                </a:r>
              </a:p>
            </p:txBody>
          </p:sp>
        </mc:Choice>
        <mc:Fallback xmlns="">
          <p:sp>
            <p:nvSpPr>
              <p:cNvPr id="3" name="Content Placeholder 2">
                <a:extLst>
                  <a:ext uri="{FF2B5EF4-FFF2-40B4-BE49-F238E27FC236}">
                    <a16:creationId xmlns:a16="http://schemas.microsoft.com/office/drawing/2014/main" id="{4902AF02-209E-4142-85BD-B8BA5314EC70}"/>
                  </a:ext>
                </a:extLst>
              </p:cNvPr>
              <p:cNvSpPr>
                <a:spLocks noGrp="1" noRot="1" noChangeAspect="1" noMove="1" noResize="1" noEditPoints="1" noAdjustHandles="1" noChangeArrowheads="1" noChangeShapeType="1" noTextEdit="1"/>
              </p:cNvSpPr>
              <p:nvPr>
                <p:ph idx="1"/>
              </p:nvPr>
            </p:nvSpPr>
            <p:spPr>
              <a:blipFill>
                <a:blip r:embed="rId2"/>
                <a:stretch>
                  <a:fillRect l="-1206" t="-2326" r="-362"/>
                </a:stretch>
              </a:blipFill>
            </p:spPr>
            <p:txBody>
              <a:bodyPr/>
              <a:lstStyle/>
              <a:p>
                <a:r>
                  <a:rPr lang="en-TW">
                    <a:noFill/>
                  </a:rPr>
                  <a:t> </a:t>
                </a:r>
              </a:p>
            </p:txBody>
          </p:sp>
        </mc:Fallback>
      </mc:AlternateContent>
    </p:spTree>
    <p:extLst>
      <p:ext uri="{BB962C8B-B14F-4D97-AF65-F5344CB8AC3E}">
        <p14:creationId xmlns:p14="http://schemas.microsoft.com/office/powerpoint/2010/main" val="353687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51FF-0A96-C340-936A-2850335F339C}"/>
              </a:ext>
            </a:extLst>
          </p:cNvPr>
          <p:cNvSpPr>
            <a:spLocks noGrp="1"/>
          </p:cNvSpPr>
          <p:nvPr>
            <p:ph type="title"/>
          </p:nvPr>
        </p:nvSpPr>
        <p:spPr/>
        <p:txBody>
          <a:bodyPr/>
          <a:lstStyle/>
          <a:p>
            <a:r>
              <a:rPr lang="en-TW" dirty="0"/>
              <a:t>Partial Ordering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4D150A-C0D8-224B-99A9-FE543886C6AF}"/>
                  </a:ext>
                </a:extLst>
              </p:cNvPr>
              <p:cNvSpPr>
                <a:spLocks noGrp="1"/>
              </p:cNvSpPr>
              <p:nvPr>
                <p:ph idx="1"/>
              </p:nvPr>
            </p:nvSpPr>
            <p:spPr/>
            <p:txBody>
              <a:bodyPr/>
              <a:lstStyle/>
              <a:p>
                <a:pPr marL="0" indent="0">
                  <a:buNone/>
                </a:pPr>
                <a:r>
                  <a:rPr lang="en-TW" dirty="0"/>
                  <a:t>Other</a:t>
                </a:r>
                <a:r>
                  <a:rPr lang="zh-TW" altLang="en-US" dirty="0"/>
                  <a:t> </a:t>
                </a:r>
                <a:r>
                  <a:rPr lang="en-US" altLang="zh-TW" dirty="0"/>
                  <a:t>famous</a:t>
                </a:r>
                <a:r>
                  <a:rPr lang="en-TW" dirty="0"/>
                  <a:t> examples of partial ordering include:</a:t>
                </a:r>
              </a:p>
              <a:p>
                <a:r>
                  <a:rPr lang="en-TW" dirty="0"/>
                  <a:t>S = </a:t>
                </a:r>
                <a14:m>
                  <m:oMath xmlns:m="http://schemas.openxmlformats.org/officeDocument/2006/math">
                    <m:sSup>
                      <m:sSupPr>
                        <m:ctrlPr>
                          <a:rPr lang="en-US" i="1">
                            <a:latin typeface="Cambria Math" panose="02040503050406030204" pitchFamily="18" charset="0"/>
                          </a:rPr>
                        </m:ctrlPr>
                      </m:sSupPr>
                      <m:e>
                        <m:r>
                          <a:rPr lang="en-TW" i="1">
                            <a:latin typeface="Cambria Math" panose="02040503050406030204" pitchFamily="18" charset="0"/>
                            <a:ea typeface="Cambria Math" panose="02040503050406030204" pitchFamily="18" charset="0"/>
                          </a:rPr>
                          <m:t>ℤ</m:t>
                        </m:r>
                      </m:e>
                      <m:sup>
                        <m:r>
                          <a:rPr lang="en-US" i="1">
                            <a:latin typeface="Cambria Math" panose="02040503050406030204" pitchFamily="18" charset="0"/>
                          </a:rPr>
                          <m:t>+</m:t>
                        </m:r>
                      </m:sup>
                    </m:sSup>
                  </m:oMath>
                </a14:m>
                <a:r>
                  <a:rPr lang="en-TW" dirty="0"/>
                  <a:t>, </a:t>
                </a:r>
                <a14:m>
                  <m:oMath xmlns:m="http://schemas.openxmlformats.org/officeDocument/2006/math">
                    <m:r>
                      <m:rPr>
                        <m:sty m:val="p"/>
                      </m:rPr>
                      <a:rPr lang="en-US" altLang="zh-TW">
                        <a:latin typeface="Cambria Math" panose="02040503050406030204" pitchFamily="18" charset="0"/>
                      </a:rPr>
                      <m:t>x</m:t>
                    </m:r>
                    <m:r>
                      <a:rPr lang="en-US" altLang="zh-TW">
                        <a:latin typeface="Cambria Math" panose="02040503050406030204" pitchFamily="18" charset="0"/>
                      </a:rPr>
                      <m:t> </m:t>
                    </m:r>
                    <m:r>
                      <a:rPr lang="en-US" altLang="zh-TW" i="1">
                        <a:latin typeface="Cambria Math" panose="02040503050406030204" pitchFamily="18" charset="0"/>
                      </a:rPr>
                      <m:t>𝜌</m:t>
                    </m:r>
                    <m:r>
                      <a:rPr lang="en-US" altLang="zh-TW" i="1">
                        <a:latin typeface="Cambria Math" panose="02040503050406030204" pitchFamily="18" charset="0"/>
                      </a:rPr>
                      <m:t> </m:t>
                    </m:r>
                    <m:r>
                      <a:rPr lang="en-US" altLang="zh-TW" i="1">
                        <a:latin typeface="Cambria Math" panose="02040503050406030204" pitchFamily="18" charset="0"/>
                      </a:rPr>
                      <m:t>𝑦</m:t>
                    </m:r>
                  </m:oMath>
                </a14:m>
                <a:r>
                  <a:rPr lang="en-TW"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en-US" i="1" dirty="0">
                        <a:latin typeface="Cambria Math" panose="02040503050406030204" pitchFamily="18" charset="0"/>
                      </a:rPr>
                      <m:t>𝑥</m:t>
                    </m:r>
                  </m:oMath>
                </a14:m>
                <a:r>
                  <a:rPr lang="en-TW" dirty="0"/>
                  <a:t> divides </a:t>
                </a:r>
                <a14:m>
                  <m:oMath xmlns:m="http://schemas.openxmlformats.org/officeDocument/2006/math">
                    <m:r>
                      <a:rPr lang="en-US" i="1">
                        <a:latin typeface="Cambria Math" panose="02040503050406030204" pitchFamily="18" charset="0"/>
                      </a:rPr>
                      <m:t>𝑦</m:t>
                    </m:r>
                  </m:oMath>
                </a14:m>
                <a:endParaRPr lang="en-TW" dirty="0"/>
              </a:p>
              <a:p>
                <a:r>
                  <a:rPr lang="en-TW" dirty="0"/>
                  <a:t>S = {0, 1}, </a:t>
                </a:r>
                <a14:m>
                  <m:oMath xmlns:m="http://schemas.openxmlformats.org/officeDocument/2006/math">
                    <m:r>
                      <m:rPr>
                        <m:sty m:val="p"/>
                      </m:rPr>
                      <a:rPr lang="en-US" altLang="zh-TW">
                        <a:latin typeface="Cambria Math" panose="02040503050406030204" pitchFamily="18" charset="0"/>
                      </a:rPr>
                      <m:t>x</m:t>
                    </m:r>
                    <m:r>
                      <a:rPr lang="en-US" altLang="zh-TW">
                        <a:latin typeface="Cambria Math" panose="02040503050406030204" pitchFamily="18" charset="0"/>
                      </a:rPr>
                      <m:t> </m:t>
                    </m:r>
                    <m:r>
                      <a:rPr lang="en-US" altLang="zh-TW" i="1">
                        <a:latin typeface="Cambria Math" panose="02040503050406030204" pitchFamily="18" charset="0"/>
                      </a:rPr>
                      <m:t>𝜌</m:t>
                    </m:r>
                    <m:r>
                      <a:rPr lang="en-US" altLang="zh-TW" i="1">
                        <a:latin typeface="Cambria Math" panose="02040503050406030204" pitchFamily="18" charset="0"/>
                      </a:rPr>
                      <m:t> </m:t>
                    </m:r>
                    <m:r>
                      <a:rPr lang="en-US" altLang="zh-TW" i="1">
                        <a:latin typeface="Cambria Math" panose="02040503050406030204" pitchFamily="18" charset="0"/>
                      </a:rPr>
                      <m:t>𝑦</m:t>
                    </m:r>
                  </m:oMath>
                </a14:m>
                <a:r>
                  <a:rPr lang="en-TW"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m:rPr>
                        <m:sty m:val="p"/>
                      </m:rPr>
                      <a:rPr lang="en-US" dirty="0">
                        <a:latin typeface="Cambria Math" panose="02040503050406030204" pitchFamily="18" charset="0"/>
                      </a:rPr>
                      <m:t>x</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2</m:t>
                        </m:r>
                      </m:sup>
                    </m:sSup>
                  </m:oMath>
                </a14:m>
                <a:endParaRPr lang="en-TW" dirty="0"/>
              </a:p>
              <a:p>
                <a:r>
                  <a:rPr lang="en-TW" dirty="0"/>
                  <a:t>S = the powerset of </a:t>
                </a:r>
                <a14:m>
                  <m:oMath xmlns:m="http://schemas.openxmlformats.org/officeDocument/2006/math">
                    <m:r>
                      <a:rPr lang="en-TW" i="1">
                        <a:latin typeface="Cambria Math" panose="02040503050406030204" pitchFamily="18" charset="0"/>
                        <a:ea typeface="Cambria Math" panose="02040503050406030204" pitchFamily="18" charset="0"/>
                      </a:rPr>
                      <m:t>ℕ</m:t>
                    </m:r>
                  </m:oMath>
                </a14:m>
                <a:r>
                  <a:rPr lang="en-TW" dirty="0"/>
                  <a:t>, </a:t>
                </a:r>
                <a14:m>
                  <m:oMath xmlns:m="http://schemas.openxmlformats.org/officeDocument/2006/math">
                    <m:r>
                      <m:rPr>
                        <m:sty m:val="p"/>
                      </m:rPr>
                      <a:rPr lang="en-US" dirty="0" smtClean="0">
                        <a:latin typeface="Cambria Math" panose="02040503050406030204" pitchFamily="18" charset="0"/>
                      </a:rPr>
                      <m:t>A</m:t>
                    </m:r>
                    <m:r>
                      <a:rPr lang="en-US" altLang="zh-TW">
                        <a:latin typeface="Cambria Math" panose="02040503050406030204" pitchFamily="18" charset="0"/>
                      </a:rPr>
                      <m:t> </m:t>
                    </m:r>
                    <m:r>
                      <a:rPr lang="en-US" altLang="zh-TW" i="1">
                        <a:latin typeface="Cambria Math" panose="02040503050406030204" pitchFamily="18" charset="0"/>
                      </a:rPr>
                      <m:t>𝜌</m:t>
                    </m:r>
                    <m:r>
                      <a:rPr lang="en-US" altLang="zh-TW" i="1">
                        <a:latin typeface="Cambria Math" panose="02040503050406030204" pitchFamily="18" charset="0"/>
                      </a:rPr>
                      <m:t> </m:t>
                    </m:r>
                    <m:r>
                      <a:rPr lang="en-US" altLang="zh-TW" b="0" i="1" smtClean="0">
                        <a:latin typeface="Cambria Math" panose="02040503050406030204" pitchFamily="18" charset="0"/>
                      </a:rPr>
                      <m:t>𝐵</m:t>
                    </m:r>
                  </m:oMath>
                </a14:m>
                <a:r>
                  <a:rPr lang="en-TW" dirty="0"/>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r>
                  <a:rPr lang="en-TW" dirty="0"/>
                  <a:t> (We will discuss what this means later)</a:t>
                </a:r>
              </a:p>
              <a:p>
                <a:pPr marL="0" indent="0">
                  <a:buNone/>
                </a:pPr>
                <a:r>
                  <a:rPr lang="en-TW" dirty="0"/>
                  <a:t>Usually, a partial ordering is denoted as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oMath>
                </a14:m>
                <a:r>
                  <a:rPr lang="en-TW" dirty="0"/>
                  <a:t>, instead of using </a:t>
                </a:r>
                <a14:m>
                  <m:oMath xmlns:m="http://schemas.openxmlformats.org/officeDocument/2006/math">
                    <m:r>
                      <a:rPr lang="en-US" altLang="zh-TW" i="1">
                        <a:latin typeface="Cambria Math" panose="02040503050406030204" pitchFamily="18" charset="0"/>
                      </a:rPr>
                      <m:t>𝜌</m:t>
                    </m:r>
                  </m:oMath>
                </a14:m>
                <a:r>
                  <a:rPr lang="en-TW" dirty="0"/>
                  <a:t>. It’s because, according to the definition of partial ordering, (x, y)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en-US" altLang="zh-TW" i="1">
                        <a:latin typeface="Cambria Math" panose="02040503050406030204" pitchFamily="18" charset="0"/>
                      </a:rPr>
                      <m:t>𝜌</m:t>
                    </m:r>
                    <m:r>
                      <a:rPr lang="en-US" altLang="zh-TW" b="0" i="0" smtClean="0">
                        <a:latin typeface="Cambria Math" panose="02040503050406030204" pitchFamily="18" charset="0"/>
                      </a:rPr>
                      <m:t> </m:t>
                    </m:r>
                  </m:oMath>
                </a14:m>
                <a:r>
                  <a:rPr lang="en-TW" dirty="0"/>
                  <a:t>tends to have a sense of x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TW" dirty="0"/>
                  <a:t> y. Therefore, we use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to indicate the sense.</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004D150A-C0D8-224B-99A9-FE543886C6AF}"/>
                  </a:ext>
                </a:extLst>
              </p:cNvPr>
              <p:cNvSpPr>
                <a:spLocks noGrp="1" noRot="1" noChangeAspect="1" noMove="1" noResize="1" noEditPoints="1" noAdjustHandles="1" noChangeArrowheads="1" noChangeShapeType="1" noTextEdit="1"/>
              </p:cNvSpPr>
              <p:nvPr>
                <p:ph idx="1"/>
              </p:nvPr>
            </p:nvSpPr>
            <p:spPr>
              <a:blipFill>
                <a:blip r:embed="rId2"/>
                <a:stretch>
                  <a:fillRect l="-1217" t="-2241" r="-8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2387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179C6-6486-4946-8671-BB791A12D64F}"/>
              </a:ext>
            </a:extLst>
          </p:cNvPr>
          <p:cNvSpPr>
            <a:spLocks noGrp="1"/>
          </p:cNvSpPr>
          <p:nvPr>
            <p:ph type="title"/>
          </p:nvPr>
        </p:nvSpPr>
        <p:spPr/>
        <p:txBody>
          <a:bodyPr/>
          <a:lstStyle/>
          <a:p>
            <a:r>
              <a:rPr lang="en-TW" dirty="0"/>
              <a:t>Partial Ordering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D03034-4176-D74B-8A55-0E42498BA271}"/>
                  </a:ext>
                </a:extLst>
              </p:cNvPr>
              <p:cNvSpPr>
                <a:spLocks noGrp="1"/>
              </p:cNvSpPr>
              <p:nvPr>
                <p:ph idx="1"/>
              </p:nvPr>
            </p:nvSpPr>
            <p:spPr/>
            <p:txBody>
              <a:bodyPr/>
              <a:lstStyle/>
              <a:p>
                <a:pPr marL="0" indent="0">
                  <a:buNone/>
                </a:pPr>
                <a:r>
                  <a:rPr lang="en-TW" dirty="0"/>
                  <a:t>If</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oMath>
                </a14:m>
                <a:r>
                  <a:rPr lang="en-TW" dirty="0"/>
                  <a:t> is a partial ordered set, and if (x, y) </a:t>
                </a:r>
                <a14:m>
                  <m:oMath xmlns:m="http://schemas.openxmlformats.org/officeDocument/2006/math">
                    <m:r>
                      <a:rPr lang="en-TW" i="1" smtClean="0">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oMath>
                </a14:m>
                <a:r>
                  <a:rPr lang="en-TW" dirty="0"/>
                  <a:t>, and x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y, then we said x is the predecessor of y, and y is the successor of x. A given y might have multiple predecessors, but if there’s no z such that x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z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y, then x is an im</a:t>
                </a:r>
                <a:r>
                  <a:rPr lang="en-US" dirty="0"/>
                  <a:t>m</a:t>
                </a:r>
                <a:r>
                  <a:rPr lang="en-TW" dirty="0"/>
                  <a:t>ediate predecessor of y.</a:t>
                </a:r>
              </a:p>
              <a:p>
                <a:pPr marL="0" indent="0">
                  <a:buNone/>
                </a:pPr>
                <a:r>
                  <a:rPr lang="en-TW" dirty="0"/>
                  <a:t>For example, S = {1, 2, 3, 6, 12, 18}, binary relation is defined as </a:t>
                </a:r>
                <a14:m>
                  <m:oMath xmlns:m="http://schemas.openxmlformats.org/officeDocument/2006/math">
                    <m:r>
                      <a:rPr lang="en-US" i="1" dirty="0">
                        <a:latin typeface="Cambria Math" panose="02040503050406030204" pitchFamily="18" charset="0"/>
                      </a:rPr>
                      <m:t>𝑥</m:t>
                    </m:r>
                  </m:oMath>
                </a14:m>
                <a:r>
                  <a:rPr lang="en-TW" dirty="0"/>
                  <a:t> divides </a:t>
                </a:r>
                <a14:m>
                  <m:oMath xmlns:m="http://schemas.openxmlformats.org/officeDocument/2006/math">
                    <m:r>
                      <a:rPr lang="en-US" i="1">
                        <a:latin typeface="Cambria Math" panose="02040503050406030204" pitchFamily="18" charset="0"/>
                      </a:rPr>
                      <m:t>𝑦</m:t>
                    </m:r>
                  </m:oMath>
                </a14:m>
                <a:r>
                  <a:rPr lang="en-TW" dirty="0"/>
                  <a:t>, then we know that</a:t>
                </a:r>
              </a:p>
              <a:p>
                <a:pPr marL="0" indent="0" algn="ctr">
                  <a:buNone/>
                </a:pPr>
                <a14:m>
                  <m:oMath xmlns:m="http://schemas.openxmlformats.org/officeDocument/2006/math">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oMath>
                </a14:m>
                <a:r>
                  <a:rPr lang="en-TW" dirty="0"/>
                  <a:t> = {(1, 1), (1, 2), (1, 3), (1, 6), (1, 12), (1, 18), (2, 2), (2, 6), (2, 12), (2, 18), (3, 3), (3, 6), (3, 12), (3, 18), (6, 6), (6, 12), (6, 18), (12, 12), (18, 18)} </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73D03034-4176-D74B-8A55-0E42498BA271}"/>
                  </a:ext>
                </a:extLst>
              </p:cNvPr>
              <p:cNvSpPr>
                <a:spLocks noGrp="1" noRot="1" noChangeAspect="1" noMove="1" noResize="1" noEditPoints="1" noAdjustHandles="1" noChangeArrowheads="1" noChangeShapeType="1" noTextEdit="1"/>
              </p:cNvSpPr>
              <p:nvPr>
                <p:ph idx="1"/>
              </p:nvPr>
            </p:nvSpPr>
            <p:spPr>
              <a:blipFill>
                <a:blip r:embed="rId2"/>
                <a:stretch>
                  <a:fillRect l="-1206" t="-2326" r="-724"/>
                </a:stretch>
              </a:blipFill>
            </p:spPr>
            <p:txBody>
              <a:bodyPr/>
              <a:lstStyle/>
              <a:p>
                <a:r>
                  <a:rPr lang="en-TW">
                    <a:noFill/>
                  </a:rPr>
                  <a:t> </a:t>
                </a:r>
              </a:p>
            </p:txBody>
          </p:sp>
        </mc:Fallback>
      </mc:AlternateContent>
    </p:spTree>
    <p:extLst>
      <p:ext uri="{BB962C8B-B14F-4D97-AF65-F5344CB8AC3E}">
        <p14:creationId xmlns:p14="http://schemas.microsoft.com/office/powerpoint/2010/main" val="3778675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EC05-61A4-F249-82EF-EEE2FDDCDD24}"/>
              </a:ext>
            </a:extLst>
          </p:cNvPr>
          <p:cNvSpPr>
            <a:spLocks noGrp="1"/>
          </p:cNvSpPr>
          <p:nvPr>
            <p:ph type="title"/>
          </p:nvPr>
        </p:nvSpPr>
        <p:spPr/>
        <p:txBody>
          <a:bodyPr/>
          <a:lstStyle/>
          <a:p>
            <a:r>
              <a:rPr lang="en-TW" dirty="0"/>
              <a:t>Partial Ordering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1C4CA5-C63C-404A-A3CC-1CE673464CAC}"/>
                  </a:ext>
                </a:extLst>
              </p:cNvPr>
              <p:cNvSpPr>
                <a:spLocks noGrp="1"/>
              </p:cNvSpPr>
              <p:nvPr>
                <p:ph idx="1"/>
              </p:nvPr>
            </p:nvSpPr>
            <p:spPr/>
            <p:txBody>
              <a:bodyPr/>
              <a:lstStyle/>
              <a:p>
                <a:pPr marL="0" indent="0">
                  <a:buNone/>
                </a:pPr>
                <a:r>
                  <a:rPr lang="en-US" dirty="0">
                    <a:ea typeface="Cambria Math" panose="02040503050406030204" pitchFamily="18" charset="0"/>
                  </a:rPr>
                  <a:t>With the fact of </a:t>
                </a:r>
              </a:p>
              <a:p>
                <a:pPr marL="0" indent="0" algn="ctr">
                  <a:buNone/>
                </a:pPr>
                <a14:m>
                  <m:oMath xmlns:m="http://schemas.openxmlformats.org/officeDocument/2006/math">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oMath>
                </a14:m>
                <a:r>
                  <a:rPr lang="en-TW" dirty="0"/>
                  <a:t> = {(1, 1), (1, 2), (1, 3), (1, 6), (1, 12), (1, 18), (2, 2), (2, 6), (2, 12), (2, 18), (3, 3), (3, 6), (3, 12), (3, 18), (6, 6), (6, 12), (6, 18), (12, 12), (18, 18)} </a:t>
                </a:r>
              </a:p>
              <a:p>
                <a:pPr marL="0" indent="0">
                  <a:buNone/>
                </a:pPr>
                <a:r>
                  <a:rPr lang="en-TW" dirty="0"/>
                  <a:t>For example, we know that all predecessors of 6 would be 1, 2, and 3; all the immediate predecessors of 6 would be 2 and 3, since there’s (1, 2) and (2, 6); 1 is not an immediate predecessor of 6.</a:t>
                </a:r>
              </a:p>
              <a:p>
                <a:pPr marL="0" indent="0">
                  <a:buNone/>
                </a:pPr>
                <a:r>
                  <a:rPr lang="en-US" dirty="0"/>
                  <a:t>Another example would be -  what are the predecessors of 18? It would be 1, 2, 3, and 6; what is the immediate predecessor of 18? It would be 6. </a:t>
                </a:r>
                <a:endParaRPr lang="en-TW" dirty="0"/>
              </a:p>
            </p:txBody>
          </p:sp>
        </mc:Choice>
        <mc:Fallback xmlns="">
          <p:sp>
            <p:nvSpPr>
              <p:cNvPr id="3" name="Content Placeholder 2">
                <a:extLst>
                  <a:ext uri="{FF2B5EF4-FFF2-40B4-BE49-F238E27FC236}">
                    <a16:creationId xmlns:a16="http://schemas.microsoft.com/office/drawing/2014/main" id="{7E1C4CA5-C63C-404A-A3CC-1CE673464CAC}"/>
                  </a:ext>
                </a:extLst>
              </p:cNvPr>
              <p:cNvSpPr>
                <a:spLocks noGrp="1" noRot="1" noChangeAspect="1" noMove="1" noResize="1" noEditPoints="1" noAdjustHandles="1" noChangeArrowheads="1" noChangeShapeType="1" noTextEdit="1"/>
              </p:cNvSpPr>
              <p:nvPr>
                <p:ph idx="1"/>
              </p:nvPr>
            </p:nvSpPr>
            <p:spPr>
              <a:blipFill>
                <a:blip r:embed="rId2"/>
                <a:stretch>
                  <a:fillRect l="-1217" t="-2241" r="-1797" b="-308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70568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5E50-D191-854A-A548-376B28762E6D}"/>
              </a:ext>
            </a:extLst>
          </p:cNvPr>
          <p:cNvSpPr>
            <a:spLocks noGrp="1"/>
          </p:cNvSpPr>
          <p:nvPr>
            <p:ph type="title"/>
          </p:nvPr>
        </p:nvSpPr>
        <p:spPr/>
        <p:txBody>
          <a:bodyPr/>
          <a:lstStyle/>
          <a:p>
            <a:r>
              <a:rPr lang="en-TW" dirty="0"/>
              <a:t>Hasse Diagram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58E53D-0340-2847-9428-D24A4A41B83A}"/>
                  </a:ext>
                </a:extLst>
              </p:cNvPr>
              <p:cNvSpPr>
                <a:spLocks noGrp="1"/>
              </p:cNvSpPr>
              <p:nvPr>
                <p:ph idx="1"/>
              </p:nvPr>
            </p:nvSpPr>
            <p:spPr/>
            <p:txBody>
              <a:bodyPr/>
              <a:lstStyle/>
              <a:p>
                <a:pPr marL="0" indent="0">
                  <a:buNone/>
                </a:pPr>
                <a:r>
                  <a:rPr lang="en-TW" dirty="0"/>
                  <a:t>If S is a finite set, then we can visually depict a partially ordered set </a:t>
                </a:r>
                <a14:m>
                  <m:oMath xmlns:m="http://schemas.openxmlformats.org/officeDocument/2006/math">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oMath>
                </a14:m>
                <a:r>
                  <a:rPr lang="en-TW" dirty="0"/>
                  <a:t> by using a Hasse Diagram. The principle of drawing a Hasse Diagram is:</a:t>
                </a:r>
              </a:p>
              <a:p>
                <a:r>
                  <a:rPr lang="en-TW" dirty="0"/>
                  <a:t>Each element in S is represented by a dot (we called it a node or ve</a:t>
                </a:r>
                <a:r>
                  <a:rPr lang="en-TW" altLang="zh-TW" dirty="0"/>
                  <a:t>r</a:t>
                </a:r>
                <a:r>
                  <a:rPr lang="en-TW" dirty="0"/>
                  <a:t>tex)</a:t>
                </a:r>
              </a:p>
              <a:p>
                <a:r>
                  <a:rPr lang="en-TW" dirty="0"/>
                  <a:t>If (x, y) </a:t>
                </a:r>
                <a14:m>
                  <m:oMath xmlns:m="http://schemas.openxmlformats.org/officeDocument/2006/math">
                    <m:r>
                      <a:rPr lang="en-TW" i="1">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oMath>
                </a14:m>
                <a:r>
                  <a:rPr lang="en-TW" dirty="0"/>
                  <a:t> and x is an immeidate predecessor of y, then the node of y is places above the node of x, and two nodes are connected by a straight line.</a:t>
                </a:r>
              </a:p>
              <a:p>
                <a:r>
                  <a:rPr lang="en-TW" dirty="0"/>
                  <a:t>The nodes in a Hasse Diagram should never be joined by a horizontal line.</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2A58E53D-0340-2847-9428-D24A4A41B83A}"/>
                  </a:ext>
                </a:extLst>
              </p:cNvPr>
              <p:cNvSpPr>
                <a:spLocks noGrp="1" noRot="1" noChangeAspect="1" noMove="1" noResize="1" noEditPoints="1" noAdjustHandles="1" noChangeArrowheads="1" noChangeShapeType="1" noTextEdit="1"/>
              </p:cNvSpPr>
              <p:nvPr>
                <p:ph idx="1"/>
              </p:nvPr>
            </p:nvSpPr>
            <p:spPr>
              <a:blipFill>
                <a:blip r:embed="rId2"/>
                <a:stretch>
                  <a:fillRect l="-1217" t="-2241" r="-1449" b="-308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70536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EDB8-8661-9645-9478-C50EED7B86B3}"/>
              </a:ext>
            </a:extLst>
          </p:cNvPr>
          <p:cNvSpPr>
            <a:spLocks noGrp="1"/>
          </p:cNvSpPr>
          <p:nvPr>
            <p:ph type="title"/>
          </p:nvPr>
        </p:nvSpPr>
        <p:spPr/>
        <p:txBody>
          <a:bodyPr/>
          <a:lstStyle/>
          <a:p>
            <a:r>
              <a:rPr lang="en-TW" dirty="0"/>
              <a:t>Hasse Diagram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C43107-4749-574F-BD72-B1BD9880F33C}"/>
                  </a:ext>
                </a:extLst>
              </p:cNvPr>
              <p:cNvSpPr>
                <a:spLocks noGrp="1"/>
              </p:cNvSpPr>
              <p:nvPr>
                <p:ph idx="1"/>
              </p:nvPr>
            </p:nvSpPr>
            <p:spPr/>
            <p:txBody>
              <a:bodyPr/>
              <a:lstStyle/>
              <a:p>
                <a:pPr marL="0" indent="0">
                  <a:buNone/>
                </a:pPr>
                <a:r>
                  <a:rPr lang="en-TW" dirty="0"/>
                  <a:t>Using the principle of Hasse Diagram, we can draw one for the binary relation “x divides y” on {1, 2, 3, 6, 12, 18}. From </a:t>
                </a:r>
                <a14:m>
                  <m:oMath xmlns:m="http://schemas.openxmlformats.org/officeDocument/2006/math">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oMath>
                </a14:m>
                <a:r>
                  <a:rPr lang="en-TW" dirty="0"/>
                  <a:t> = {(1, 1), (1, 2), (1, 3), (1, 6), (1, 12), (1, 18), (2, 2), (2, 6), (2, 12), (2, 18), (3, 3), (3, 6), (3, 12), (3, 18), (6, 6), (6, 12), (6, 18), (12, 12), (18, 18)}, we know that:</a:t>
                </a:r>
              </a:p>
              <a:p>
                <a:pPr marL="514350" indent="-514350">
                  <a:buFont typeface="+mj-lt"/>
                  <a:buAutoNum type="arabicPeriod"/>
                </a:pPr>
                <a:r>
                  <a:rPr lang="en-TW" dirty="0"/>
                  <a:t>1 is the immeidate predecessor of 2 and 3.</a:t>
                </a:r>
              </a:p>
              <a:p>
                <a:pPr marL="514350" indent="-514350">
                  <a:buFont typeface="+mj-lt"/>
                  <a:buAutoNum type="arabicPeriod"/>
                </a:pPr>
                <a:r>
                  <a:rPr lang="en-TW" dirty="0"/>
                  <a:t>2 and 3 are the immeidate predecessors of 6.</a:t>
                </a:r>
              </a:p>
              <a:p>
                <a:pPr marL="514350" indent="-514350">
                  <a:buFont typeface="+mj-lt"/>
                  <a:buAutoNum type="arabicPeriod"/>
                </a:pPr>
                <a:r>
                  <a:rPr lang="en-TW" dirty="0"/>
                  <a:t>6 is the immeidate predecessor of 12 and 18.</a:t>
                </a:r>
              </a:p>
              <a:p>
                <a:pPr marL="0" indent="0">
                  <a:buNone/>
                </a:pPr>
                <a:r>
                  <a:rPr lang="en-TW" dirty="0"/>
                  <a:t>Therefore, the Hasse Diagram will be:</a:t>
                </a:r>
              </a:p>
              <a:p>
                <a:pPr marL="514350" indent="-514350">
                  <a:buFont typeface="+mj-lt"/>
                  <a:buAutoNum type="arabicPeriod"/>
                </a:pP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85C43107-4749-574F-BD72-B1BD9880F33C}"/>
                  </a:ext>
                </a:extLst>
              </p:cNvPr>
              <p:cNvSpPr>
                <a:spLocks noGrp="1" noRot="1" noChangeAspect="1" noMove="1" noResize="1" noEditPoints="1" noAdjustHandles="1" noChangeArrowheads="1" noChangeShapeType="1" noTextEdit="1"/>
              </p:cNvSpPr>
              <p:nvPr>
                <p:ph idx="1"/>
              </p:nvPr>
            </p:nvSpPr>
            <p:spPr>
              <a:blipFill>
                <a:blip r:embed="rId2"/>
                <a:stretch>
                  <a:fillRect l="-1206" t="-2326" r="-1448"/>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924062A5-6C0F-6A4D-902C-2B8121B65E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1449" y="3772334"/>
            <a:ext cx="2236572" cy="2720541"/>
          </a:xfrm>
          <a:prstGeom prst="rect">
            <a:avLst/>
          </a:prstGeom>
        </p:spPr>
      </p:pic>
    </p:spTree>
    <p:extLst>
      <p:ext uri="{BB962C8B-B14F-4D97-AF65-F5344CB8AC3E}">
        <p14:creationId xmlns:p14="http://schemas.microsoft.com/office/powerpoint/2010/main" val="4267787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E73FE-6954-394E-A32D-D6028751933C}"/>
              </a:ext>
            </a:extLst>
          </p:cNvPr>
          <p:cNvSpPr>
            <a:spLocks noGrp="1"/>
          </p:cNvSpPr>
          <p:nvPr>
            <p:ph type="title"/>
          </p:nvPr>
        </p:nvSpPr>
        <p:spPr/>
        <p:txBody>
          <a:bodyPr/>
          <a:lstStyle/>
          <a:p>
            <a:r>
              <a:rPr lang="en-TW" dirty="0"/>
              <a:t>Hasse Diagram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4B9E91-5AC0-F14C-B26A-3028BD8FEEB1}"/>
                  </a:ext>
                </a:extLst>
              </p:cNvPr>
              <p:cNvSpPr>
                <a:spLocks noGrp="1"/>
              </p:cNvSpPr>
              <p:nvPr>
                <p:ph idx="1"/>
              </p:nvPr>
            </p:nvSpPr>
            <p:spPr/>
            <p:txBody>
              <a:bodyPr/>
              <a:lstStyle/>
              <a:p>
                <a:pPr marL="0" indent="0">
                  <a:buNone/>
                </a:pPr>
                <a:r>
                  <a:rPr lang="en-TW" dirty="0"/>
                  <a:t>Let’s take a look at this example – let S be the powerset of {1, 2}, the binary relation is defined as , </a:t>
                </a:r>
                <a14:m>
                  <m:oMath xmlns:m="http://schemas.openxmlformats.org/officeDocument/2006/math">
                    <m:r>
                      <m:rPr>
                        <m:sty m:val="p"/>
                      </m:rPr>
                      <a:rPr lang="en-US" dirty="0">
                        <a:latin typeface="Cambria Math" panose="02040503050406030204" pitchFamily="18" charset="0"/>
                      </a:rPr>
                      <m:t>A</m:t>
                    </m:r>
                    <m:r>
                      <a:rPr lang="en-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𝐵</m:t>
                    </m:r>
                  </m:oMath>
                </a14:m>
                <a:r>
                  <a:rPr lang="en-TW" dirty="0"/>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oMath>
                </a14:m>
                <a:r>
                  <a:rPr lang="en-TW" dirty="0"/>
                  <a:t>; then, we know that S ={∅, {1}, {2}, {1, 2}} (Since there are 2 elements in S, there should be </a:t>
                </a:r>
                <a14:m>
                  <m:oMath xmlns:m="http://schemas.openxmlformats.org/officeDocument/2006/math">
                    <m:sSup>
                      <m:sSupPr>
                        <m:ctrlPr>
                          <a:rPr lang="en-TW"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b="0" i="1" smtClean="0">
                        <a:latin typeface="Cambria Math" panose="02040503050406030204" pitchFamily="18" charset="0"/>
                      </a:rPr>
                      <m:t>=4</m:t>
                    </m:r>
                  </m:oMath>
                </a14:m>
                <a:r>
                  <a:rPr lang="en-TW" dirty="0"/>
                  <a:t> elements in the powerset of S.) Therefore, we know that:</a:t>
                </a:r>
              </a:p>
              <a:p>
                <a:pPr marL="0" indent="0" algn="ctr">
                  <a:buNone/>
                </a:pPr>
                <a14:m>
                  <m:oMath xmlns:m="http://schemas.openxmlformats.org/officeDocument/2006/math">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oMath>
                </a14:m>
                <a:r>
                  <a:rPr lang="en-TW" dirty="0"/>
                  <a:t> = {(∅, ∅), (∅, {1}), (∅, {2}), (∅, {1, 2}), ({1}, {1}), ({1}, {1, 2}), ({2}, {2}), ({2}, {1, 2}), ({1, 2}, {1, 2})}</a:t>
                </a:r>
              </a:p>
              <a:p>
                <a:pPr marL="0" indent="0">
                  <a:buNone/>
                </a:pPr>
                <a:r>
                  <a:rPr lang="en-TW" dirty="0"/>
                  <a:t>To draw Hasse Diagram, we need:</a:t>
                </a:r>
              </a:p>
              <a:p>
                <a:pPr marL="514350" indent="-514350">
                  <a:buFont typeface="+mj-lt"/>
                  <a:buAutoNum type="arabicPeriod"/>
                </a:pPr>
                <a:r>
                  <a:rPr lang="en-TW" dirty="0"/>
                  <a:t>∅ is the immediate predecessor of {1} and {2}.</a:t>
                </a:r>
              </a:p>
              <a:p>
                <a:pPr marL="514350" indent="-514350">
                  <a:buFont typeface="+mj-lt"/>
                  <a:buAutoNum type="arabicPeriod"/>
                </a:pPr>
                <a:r>
                  <a:rPr lang="en-TW" dirty="0"/>
                  <a:t>{1}, {2} are t</a:t>
                </a:r>
                <a:r>
                  <a:rPr lang="en-US" dirty="0"/>
                  <a:t>he</a:t>
                </a:r>
                <a:r>
                  <a:rPr lang="en-TW" dirty="0"/>
                  <a:t> predecessors of {1, 2}.</a:t>
                </a:r>
              </a:p>
            </p:txBody>
          </p:sp>
        </mc:Choice>
        <mc:Fallback xmlns="">
          <p:sp>
            <p:nvSpPr>
              <p:cNvPr id="3" name="Content Placeholder 2">
                <a:extLst>
                  <a:ext uri="{FF2B5EF4-FFF2-40B4-BE49-F238E27FC236}">
                    <a16:creationId xmlns:a16="http://schemas.microsoft.com/office/drawing/2014/main" id="{894B9E91-5AC0-F14C-B26A-3028BD8FEEB1}"/>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pic>
        <p:nvPicPr>
          <p:cNvPr id="4" name="Graphic 3">
            <a:extLst>
              <a:ext uri="{FF2B5EF4-FFF2-40B4-BE49-F238E27FC236}">
                <a16:creationId xmlns:a16="http://schemas.microsoft.com/office/drawing/2014/main" id="{E46F66AE-6D4B-BC4B-A96C-D1DBE59445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92065" y="4303234"/>
            <a:ext cx="2314318" cy="2189641"/>
          </a:xfrm>
          <a:prstGeom prst="rect">
            <a:avLst/>
          </a:prstGeom>
        </p:spPr>
      </p:pic>
    </p:spTree>
    <p:extLst>
      <p:ext uri="{BB962C8B-B14F-4D97-AF65-F5344CB8AC3E}">
        <p14:creationId xmlns:p14="http://schemas.microsoft.com/office/powerpoint/2010/main" val="352594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FB29-2052-C94A-9787-55E013852CDD}"/>
              </a:ext>
            </a:extLst>
          </p:cNvPr>
          <p:cNvSpPr>
            <a:spLocks noGrp="1"/>
          </p:cNvSpPr>
          <p:nvPr>
            <p:ph type="title"/>
          </p:nvPr>
        </p:nvSpPr>
        <p:spPr/>
        <p:txBody>
          <a:bodyPr/>
          <a:lstStyle/>
          <a:p>
            <a:r>
              <a:rPr lang="en-TW" dirty="0"/>
              <a:t>Chapter </a:t>
            </a:r>
            <a:r>
              <a:rPr lang="en-US" dirty="0"/>
              <a:t>5</a:t>
            </a:r>
            <a:r>
              <a:rPr lang="en-TW" dirty="0"/>
              <a:t> Overview</a:t>
            </a:r>
          </a:p>
        </p:txBody>
      </p:sp>
      <p:sp>
        <p:nvSpPr>
          <p:cNvPr id="3" name="Content Placeholder 2">
            <a:extLst>
              <a:ext uri="{FF2B5EF4-FFF2-40B4-BE49-F238E27FC236}">
                <a16:creationId xmlns:a16="http://schemas.microsoft.com/office/drawing/2014/main" id="{76F1E36A-B8F5-1F47-AD2A-9B155775719A}"/>
              </a:ext>
            </a:extLst>
          </p:cNvPr>
          <p:cNvSpPr>
            <a:spLocks noGrp="1"/>
          </p:cNvSpPr>
          <p:nvPr>
            <p:ph idx="1"/>
          </p:nvPr>
        </p:nvSpPr>
        <p:spPr/>
        <p:txBody>
          <a:bodyPr/>
          <a:lstStyle/>
          <a:p>
            <a:pPr marL="0" indent="0">
              <a:buNone/>
            </a:pPr>
            <a:r>
              <a:rPr lang="en-US" dirty="0"/>
              <a:t>5-1 Relations</a:t>
            </a:r>
          </a:p>
          <a:p>
            <a:pPr marL="0" indent="0">
              <a:buNone/>
            </a:pPr>
            <a:r>
              <a:rPr lang="en-US" dirty="0"/>
              <a:t>5-2 Topological Sorting</a:t>
            </a:r>
          </a:p>
          <a:p>
            <a:pPr marL="0" indent="0">
              <a:buNone/>
            </a:pPr>
            <a:r>
              <a:rPr lang="en-US" dirty="0"/>
              <a:t>5-3 Introduction to Database (Very Brief Introduction)</a:t>
            </a:r>
          </a:p>
          <a:p>
            <a:pPr marL="0" indent="0">
              <a:buNone/>
            </a:pPr>
            <a:r>
              <a:rPr lang="en-US" dirty="0"/>
              <a:t>5-4 Functions</a:t>
            </a:r>
          </a:p>
          <a:p>
            <a:pPr marL="0" indent="0">
              <a:buNone/>
            </a:pPr>
            <a:r>
              <a:rPr lang="en-US" dirty="0"/>
              <a:t>5-5 Order of Magnitude (We will skip this chapter. The concept will be taught in algorithm and data structure course.)</a:t>
            </a:r>
          </a:p>
          <a:p>
            <a:pPr marL="0" indent="0">
              <a:buNone/>
            </a:pPr>
            <a:r>
              <a:rPr lang="en-US" dirty="0"/>
              <a:t>5-6 The Mighty Mod Function (Very Brief Introduction)</a:t>
            </a:r>
          </a:p>
          <a:p>
            <a:pPr marL="0" indent="0">
              <a:buNone/>
            </a:pPr>
            <a:r>
              <a:rPr lang="en-US" dirty="0"/>
              <a:t>5-7 Introduction to Matrices (Very Brief Introduction)</a:t>
            </a:r>
          </a:p>
          <a:p>
            <a:pPr marL="0" indent="0">
              <a:buNone/>
            </a:pPr>
            <a:endParaRPr lang="en-US" dirty="0"/>
          </a:p>
          <a:p>
            <a:pPr marL="0" indent="0">
              <a:buNone/>
            </a:pPr>
            <a:endParaRPr lang="en-TW" dirty="0"/>
          </a:p>
        </p:txBody>
      </p:sp>
    </p:spTree>
    <p:extLst>
      <p:ext uri="{BB962C8B-B14F-4D97-AF65-F5344CB8AC3E}">
        <p14:creationId xmlns:p14="http://schemas.microsoft.com/office/powerpoint/2010/main" val="122056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7064-E3A5-3C42-A5B8-D3A9B011A843}"/>
              </a:ext>
            </a:extLst>
          </p:cNvPr>
          <p:cNvSpPr>
            <a:spLocks noGrp="1"/>
          </p:cNvSpPr>
          <p:nvPr>
            <p:ph type="title"/>
          </p:nvPr>
        </p:nvSpPr>
        <p:spPr/>
        <p:txBody>
          <a:bodyPr/>
          <a:lstStyle/>
          <a:p>
            <a:r>
              <a:rPr lang="en-TW" dirty="0"/>
              <a:t>Other Topics</a:t>
            </a:r>
          </a:p>
        </p:txBody>
      </p:sp>
      <p:sp>
        <p:nvSpPr>
          <p:cNvPr id="3" name="Content Placeholder 2">
            <a:extLst>
              <a:ext uri="{FF2B5EF4-FFF2-40B4-BE49-F238E27FC236}">
                <a16:creationId xmlns:a16="http://schemas.microsoft.com/office/drawing/2014/main" id="{4722C663-2E28-AC42-B416-CFA4F3E9811C}"/>
              </a:ext>
            </a:extLst>
          </p:cNvPr>
          <p:cNvSpPr>
            <a:spLocks noGrp="1"/>
          </p:cNvSpPr>
          <p:nvPr>
            <p:ph idx="1"/>
          </p:nvPr>
        </p:nvSpPr>
        <p:spPr/>
        <p:txBody>
          <a:bodyPr/>
          <a:lstStyle/>
          <a:p>
            <a:pPr marL="0" indent="0">
              <a:buNone/>
            </a:pPr>
            <a:r>
              <a:rPr lang="en-TW" dirty="0"/>
              <a:t>The book talks about equivalence relations and partitions of a set. Since these concepts are abstract, and we won’t use it anywhere else in this course or in any other computer science topics (usually), we won’t discuss them.</a:t>
            </a:r>
          </a:p>
          <a:p>
            <a:pPr marL="0" indent="0">
              <a:buNone/>
            </a:pPr>
            <a:r>
              <a:rPr lang="en-TW" dirty="0"/>
              <a:t>Read about it from the texbook page 339 to 343 if interested. </a:t>
            </a:r>
            <a:r>
              <a:rPr lang="en-TW"/>
              <a:t>Read about the rows example.</a:t>
            </a:r>
            <a:endParaRPr lang="en-TW" dirty="0"/>
          </a:p>
        </p:txBody>
      </p:sp>
    </p:spTree>
    <p:extLst>
      <p:ext uri="{BB962C8B-B14F-4D97-AF65-F5344CB8AC3E}">
        <p14:creationId xmlns:p14="http://schemas.microsoft.com/office/powerpoint/2010/main" val="3544242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dirty="0"/>
              <a:t>5-2</a:t>
            </a:r>
            <a:br>
              <a:rPr lang="en-US" sz="5400" dirty="0"/>
            </a:br>
            <a:r>
              <a:rPr lang="en-US" sz="5400" dirty="0"/>
              <a:t>Topological Sorting</a:t>
            </a:r>
            <a:endParaRPr lang="en-TW" sz="54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DF255A58-D8E0-BE4C-A211-7C8A443BCC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2492" y="1554290"/>
            <a:ext cx="5536001" cy="3690667"/>
          </a:xfrm>
          <a:prstGeom prst="rect">
            <a:avLst/>
          </a:prstGeom>
        </p:spPr>
      </p:pic>
    </p:spTree>
    <p:extLst>
      <p:ext uri="{BB962C8B-B14F-4D97-AF65-F5344CB8AC3E}">
        <p14:creationId xmlns:p14="http://schemas.microsoft.com/office/powerpoint/2010/main" val="2504992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D6932-3567-354B-9C68-8F72C07206ED}"/>
              </a:ext>
            </a:extLst>
          </p:cNvPr>
          <p:cNvSpPr>
            <a:spLocks noGrp="1"/>
          </p:cNvSpPr>
          <p:nvPr>
            <p:ph type="title"/>
          </p:nvPr>
        </p:nvSpPr>
        <p:spPr/>
        <p:txBody>
          <a:bodyPr/>
          <a:lstStyle/>
          <a:p>
            <a:r>
              <a:rPr lang="en-TW" dirty="0"/>
              <a:t>Hasse Diagram in Real Life</a:t>
            </a:r>
          </a:p>
        </p:txBody>
      </p:sp>
      <p:sp>
        <p:nvSpPr>
          <p:cNvPr id="3" name="Content Placeholder 2">
            <a:extLst>
              <a:ext uri="{FF2B5EF4-FFF2-40B4-BE49-F238E27FC236}">
                <a16:creationId xmlns:a16="http://schemas.microsoft.com/office/drawing/2014/main" id="{19189EC9-4B1F-8F47-AB4A-786DDAD5FD91}"/>
              </a:ext>
            </a:extLst>
          </p:cNvPr>
          <p:cNvSpPr>
            <a:spLocks noGrp="1"/>
          </p:cNvSpPr>
          <p:nvPr>
            <p:ph idx="1"/>
          </p:nvPr>
        </p:nvSpPr>
        <p:spPr/>
        <p:txBody>
          <a:bodyPr/>
          <a:lstStyle/>
          <a:p>
            <a:pPr marL="0" indent="0">
              <a:buNone/>
            </a:pPr>
            <a:r>
              <a:rPr lang="en-TW" dirty="0"/>
              <a:t>Consider this example – supposed the computer science program in BYU offers the following courses:</a:t>
            </a:r>
          </a:p>
          <a:p>
            <a:pPr marL="0" indent="0">
              <a:buNone/>
            </a:pPr>
            <a:endParaRPr lang="en-TW" dirty="0"/>
          </a:p>
        </p:txBody>
      </p:sp>
      <p:graphicFrame>
        <p:nvGraphicFramePr>
          <p:cNvPr id="4" name="Table 4">
            <a:extLst>
              <a:ext uri="{FF2B5EF4-FFF2-40B4-BE49-F238E27FC236}">
                <a16:creationId xmlns:a16="http://schemas.microsoft.com/office/drawing/2014/main" id="{6CCD1100-8DA2-B948-BB2E-AD88B8D53EE1}"/>
              </a:ext>
            </a:extLst>
          </p:cNvPr>
          <p:cNvGraphicFramePr>
            <a:graphicFrameLocks noGrp="1"/>
          </p:cNvGraphicFramePr>
          <p:nvPr>
            <p:extLst>
              <p:ext uri="{D42A27DB-BD31-4B8C-83A1-F6EECF244321}">
                <p14:modId xmlns:p14="http://schemas.microsoft.com/office/powerpoint/2010/main" val="2573873551"/>
              </p:ext>
            </p:extLst>
          </p:nvPr>
        </p:nvGraphicFramePr>
        <p:xfrm>
          <a:off x="838200" y="2795601"/>
          <a:ext cx="10048104" cy="3864690"/>
        </p:xfrm>
        <a:graphic>
          <a:graphicData uri="http://schemas.openxmlformats.org/drawingml/2006/table">
            <a:tbl>
              <a:tblPr firstRow="1" bandRow="1">
                <a:tableStyleId>{5C22544A-7EE6-4342-B048-85BDC9FD1C3A}</a:tableStyleId>
              </a:tblPr>
              <a:tblGrid>
                <a:gridCol w="4907692">
                  <a:extLst>
                    <a:ext uri="{9D8B030D-6E8A-4147-A177-3AD203B41FA5}">
                      <a16:colId xmlns:a16="http://schemas.microsoft.com/office/drawing/2014/main" val="3731523278"/>
                    </a:ext>
                  </a:extLst>
                </a:gridCol>
                <a:gridCol w="2916194">
                  <a:extLst>
                    <a:ext uri="{9D8B030D-6E8A-4147-A177-3AD203B41FA5}">
                      <a16:colId xmlns:a16="http://schemas.microsoft.com/office/drawing/2014/main" val="1472929909"/>
                    </a:ext>
                  </a:extLst>
                </a:gridCol>
                <a:gridCol w="2224218">
                  <a:extLst>
                    <a:ext uri="{9D8B030D-6E8A-4147-A177-3AD203B41FA5}">
                      <a16:colId xmlns:a16="http://schemas.microsoft.com/office/drawing/2014/main" val="3538485593"/>
                    </a:ext>
                  </a:extLst>
                </a:gridCol>
              </a:tblGrid>
              <a:tr h="429410">
                <a:tc>
                  <a:txBody>
                    <a:bodyPr/>
                    <a:lstStyle/>
                    <a:p>
                      <a:pPr algn="ctr"/>
                      <a:r>
                        <a:rPr lang="en-TW" sz="1800" dirty="0"/>
                        <a:t>Course Number and Topic</a:t>
                      </a:r>
                    </a:p>
                  </a:txBody>
                  <a:tcPr anchor="ctr"/>
                </a:tc>
                <a:tc>
                  <a:txBody>
                    <a:bodyPr/>
                    <a:lstStyle/>
                    <a:p>
                      <a:pPr algn="ctr"/>
                      <a:r>
                        <a:rPr lang="en-TW" sz="1800" dirty="0"/>
                        <a:t>Prerequisite</a:t>
                      </a:r>
                    </a:p>
                  </a:txBody>
                  <a:tcPr anchor="ctr"/>
                </a:tc>
                <a:tc>
                  <a:txBody>
                    <a:bodyPr/>
                    <a:lstStyle/>
                    <a:p>
                      <a:pPr algn="ctr"/>
                      <a:r>
                        <a:rPr lang="en-TW" sz="1800" dirty="0"/>
                        <a:t>Credits</a:t>
                      </a:r>
                    </a:p>
                  </a:txBody>
                  <a:tcPr anchor="ctr"/>
                </a:tc>
                <a:extLst>
                  <a:ext uri="{0D108BD9-81ED-4DB2-BD59-A6C34878D82A}">
                    <a16:rowId xmlns:a16="http://schemas.microsoft.com/office/drawing/2014/main" val="1498130698"/>
                  </a:ext>
                </a:extLst>
              </a:tr>
              <a:tr h="429410">
                <a:tc>
                  <a:txBody>
                    <a:bodyPr/>
                    <a:lstStyle/>
                    <a:p>
                      <a:pPr algn="ctr"/>
                      <a:r>
                        <a:rPr lang="en-TW" sz="1800" dirty="0"/>
                        <a:t>CS 101 – Introduction to Python</a:t>
                      </a:r>
                    </a:p>
                  </a:txBody>
                  <a:tcPr anchor="ctr"/>
                </a:tc>
                <a:tc>
                  <a:txBody>
                    <a:bodyPr/>
                    <a:lstStyle/>
                    <a:p>
                      <a:pPr algn="ctr"/>
                      <a:r>
                        <a:rPr lang="en-TW" sz="1800" dirty="0"/>
                        <a:t>None</a:t>
                      </a:r>
                    </a:p>
                  </a:txBody>
                  <a:tcPr anchor="ctr"/>
                </a:tc>
                <a:tc>
                  <a:txBody>
                    <a:bodyPr/>
                    <a:lstStyle/>
                    <a:p>
                      <a:pPr algn="ctr"/>
                      <a:r>
                        <a:rPr lang="en-TW" sz="1800" dirty="0"/>
                        <a:t>3</a:t>
                      </a:r>
                    </a:p>
                  </a:txBody>
                  <a:tcPr anchor="ctr"/>
                </a:tc>
                <a:extLst>
                  <a:ext uri="{0D108BD9-81ED-4DB2-BD59-A6C34878D82A}">
                    <a16:rowId xmlns:a16="http://schemas.microsoft.com/office/drawing/2014/main" val="2135551255"/>
                  </a:ext>
                </a:extLst>
              </a:tr>
              <a:tr h="429410">
                <a:tc>
                  <a:txBody>
                    <a:bodyPr/>
                    <a:lstStyle/>
                    <a:p>
                      <a:pPr algn="ctr"/>
                      <a:r>
                        <a:rPr lang="en-TW" sz="1800" dirty="0"/>
                        <a:t>CS 202 – Object Oriented Programming I</a:t>
                      </a:r>
                    </a:p>
                  </a:txBody>
                  <a:tcPr anchor="ctr"/>
                </a:tc>
                <a:tc>
                  <a:txBody>
                    <a:bodyPr/>
                    <a:lstStyle/>
                    <a:p>
                      <a:pPr algn="ctr"/>
                      <a:r>
                        <a:rPr lang="en-TW" sz="1800" dirty="0"/>
                        <a:t>CS 101</a:t>
                      </a:r>
                    </a:p>
                  </a:txBody>
                  <a:tcPr anchor="ctr"/>
                </a:tc>
                <a:tc>
                  <a:txBody>
                    <a:bodyPr/>
                    <a:lstStyle/>
                    <a:p>
                      <a:pPr algn="ctr"/>
                      <a:r>
                        <a:rPr lang="en-TW" sz="1800" dirty="0"/>
                        <a:t>4</a:t>
                      </a:r>
                    </a:p>
                  </a:txBody>
                  <a:tcPr anchor="ctr"/>
                </a:tc>
                <a:extLst>
                  <a:ext uri="{0D108BD9-81ED-4DB2-BD59-A6C34878D82A}">
                    <a16:rowId xmlns:a16="http://schemas.microsoft.com/office/drawing/2014/main" val="858708762"/>
                  </a:ext>
                </a:extLst>
              </a:tr>
              <a:tr h="4294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800" dirty="0"/>
                        <a:t>CS 203 – Object Oriented Programming II</a:t>
                      </a:r>
                    </a:p>
                  </a:txBody>
                  <a:tcPr anchor="ctr"/>
                </a:tc>
                <a:tc>
                  <a:txBody>
                    <a:bodyPr/>
                    <a:lstStyle/>
                    <a:p>
                      <a:pPr algn="ctr"/>
                      <a:r>
                        <a:rPr lang="en-TW" sz="1800" dirty="0"/>
                        <a:t>CS 202</a:t>
                      </a:r>
                    </a:p>
                  </a:txBody>
                  <a:tcPr anchor="ctr"/>
                </a:tc>
                <a:tc>
                  <a:txBody>
                    <a:bodyPr/>
                    <a:lstStyle/>
                    <a:p>
                      <a:pPr algn="ctr"/>
                      <a:r>
                        <a:rPr lang="en-TW" sz="1800" dirty="0"/>
                        <a:t>3</a:t>
                      </a:r>
                    </a:p>
                  </a:txBody>
                  <a:tcPr anchor="ctr"/>
                </a:tc>
                <a:extLst>
                  <a:ext uri="{0D108BD9-81ED-4DB2-BD59-A6C34878D82A}">
                    <a16:rowId xmlns:a16="http://schemas.microsoft.com/office/drawing/2014/main" val="95534625"/>
                  </a:ext>
                </a:extLst>
              </a:tr>
              <a:tr h="429410">
                <a:tc>
                  <a:txBody>
                    <a:bodyPr/>
                    <a:lstStyle/>
                    <a:p>
                      <a:pPr algn="ctr"/>
                      <a:r>
                        <a:rPr lang="en-TW" sz="1800" dirty="0"/>
                        <a:t>CS 205 – Discrete Math I</a:t>
                      </a:r>
                    </a:p>
                  </a:txBody>
                  <a:tcPr anchor="ctr"/>
                </a:tc>
                <a:tc>
                  <a:txBody>
                    <a:bodyPr/>
                    <a:lstStyle/>
                    <a:p>
                      <a:pPr algn="ctr"/>
                      <a:r>
                        <a:rPr lang="en-TW" sz="1800" dirty="0"/>
                        <a:t>CS 101</a:t>
                      </a:r>
                    </a:p>
                  </a:txBody>
                  <a:tcPr anchor="ctr"/>
                </a:tc>
                <a:tc>
                  <a:txBody>
                    <a:bodyPr/>
                    <a:lstStyle/>
                    <a:p>
                      <a:pPr algn="ctr"/>
                      <a:r>
                        <a:rPr lang="en-TW" sz="1800" dirty="0"/>
                        <a:t>3</a:t>
                      </a:r>
                    </a:p>
                  </a:txBody>
                  <a:tcPr anchor="ctr"/>
                </a:tc>
                <a:extLst>
                  <a:ext uri="{0D108BD9-81ED-4DB2-BD59-A6C34878D82A}">
                    <a16:rowId xmlns:a16="http://schemas.microsoft.com/office/drawing/2014/main" val="1922395355"/>
                  </a:ext>
                </a:extLst>
              </a:tr>
              <a:tr h="4294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800" dirty="0"/>
                        <a:t>CS 206 – Discrete Math II</a:t>
                      </a:r>
                    </a:p>
                  </a:txBody>
                  <a:tcPr anchor="ctr"/>
                </a:tc>
                <a:tc>
                  <a:txBody>
                    <a:bodyPr/>
                    <a:lstStyle/>
                    <a:p>
                      <a:pPr algn="ctr"/>
                      <a:r>
                        <a:rPr lang="en-TW" sz="1800" dirty="0"/>
                        <a:t>CS 205</a:t>
                      </a:r>
                    </a:p>
                  </a:txBody>
                  <a:tcPr anchor="ctr"/>
                </a:tc>
                <a:tc>
                  <a:txBody>
                    <a:bodyPr/>
                    <a:lstStyle/>
                    <a:p>
                      <a:pPr algn="ctr"/>
                      <a:r>
                        <a:rPr lang="en-TW" sz="1800" dirty="0"/>
                        <a:t>3</a:t>
                      </a:r>
                    </a:p>
                  </a:txBody>
                  <a:tcPr anchor="ctr"/>
                </a:tc>
                <a:extLst>
                  <a:ext uri="{0D108BD9-81ED-4DB2-BD59-A6C34878D82A}">
                    <a16:rowId xmlns:a16="http://schemas.microsoft.com/office/drawing/2014/main" val="2984089860"/>
                  </a:ext>
                </a:extLst>
              </a:tr>
              <a:tr h="429410">
                <a:tc>
                  <a:txBody>
                    <a:bodyPr/>
                    <a:lstStyle/>
                    <a:p>
                      <a:pPr algn="ctr"/>
                      <a:r>
                        <a:rPr lang="en-US" sz="1800" dirty="0"/>
                        <a:t>IT 240 – Introduction to Web Design</a:t>
                      </a:r>
                      <a:endParaRPr lang="en-TW" sz="1800" dirty="0"/>
                    </a:p>
                  </a:txBody>
                  <a:tcPr anchor="ctr"/>
                </a:tc>
                <a:tc>
                  <a:txBody>
                    <a:bodyPr/>
                    <a:lstStyle/>
                    <a:p>
                      <a:pPr algn="ctr"/>
                      <a:r>
                        <a:rPr lang="en-TW" sz="1800" dirty="0"/>
                        <a:t>None</a:t>
                      </a:r>
                    </a:p>
                  </a:txBody>
                  <a:tcPr anchor="ctr"/>
                </a:tc>
                <a:tc>
                  <a:txBody>
                    <a:bodyPr/>
                    <a:lstStyle/>
                    <a:p>
                      <a:pPr algn="ctr"/>
                      <a:r>
                        <a:rPr lang="en-TW" sz="1800" dirty="0"/>
                        <a:t>2</a:t>
                      </a:r>
                    </a:p>
                  </a:txBody>
                  <a:tcPr anchor="ctr"/>
                </a:tc>
                <a:extLst>
                  <a:ext uri="{0D108BD9-81ED-4DB2-BD59-A6C34878D82A}">
                    <a16:rowId xmlns:a16="http://schemas.microsoft.com/office/drawing/2014/main" val="3749723449"/>
                  </a:ext>
                </a:extLst>
              </a:tr>
              <a:tr h="429410">
                <a:tc>
                  <a:txBody>
                    <a:bodyPr/>
                    <a:lstStyle/>
                    <a:p>
                      <a:pPr algn="ctr"/>
                      <a:r>
                        <a:rPr lang="en-TW" sz="1800" dirty="0"/>
                        <a:t>IS 350 – Database Management</a:t>
                      </a:r>
                    </a:p>
                  </a:txBody>
                  <a:tcPr anchor="ctr"/>
                </a:tc>
                <a:tc>
                  <a:txBody>
                    <a:bodyPr/>
                    <a:lstStyle/>
                    <a:p>
                      <a:pPr algn="ctr"/>
                      <a:r>
                        <a:rPr lang="en-TW" sz="1800" dirty="0"/>
                        <a:t>IT 240</a:t>
                      </a:r>
                    </a:p>
                  </a:txBody>
                  <a:tcPr anchor="ctr"/>
                </a:tc>
                <a:tc>
                  <a:txBody>
                    <a:bodyPr/>
                    <a:lstStyle/>
                    <a:p>
                      <a:pPr algn="ctr"/>
                      <a:r>
                        <a:rPr lang="en-TW" sz="1800" dirty="0"/>
                        <a:t>3</a:t>
                      </a:r>
                    </a:p>
                  </a:txBody>
                  <a:tcPr anchor="ctr"/>
                </a:tc>
                <a:extLst>
                  <a:ext uri="{0D108BD9-81ED-4DB2-BD59-A6C34878D82A}">
                    <a16:rowId xmlns:a16="http://schemas.microsoft.com/office/drawing/2014/main" val="3994405043"/>
                  </a:ext>
                </a:extLst>
              </a:tr>
              <a:tr h="429410">
                <a:tc>
                  <a:txBody>
                    <a:bodyPr/>
                    <a:lstStyle/>
                    <a:p>
                      <a:pPr algn="ctr"/>
                      <a:r>
                        <a:rPr lang="en-TW" sz="1800" dirty="0"/>
                        <a:t>CS 390 – Project Development</a:t>
                      </a:r>
                    </a:p>
                  </a:txBody>
                  <a:tcPr anchor="ctr"/>
                </a:tc>
                <a:tc>
                  <a:txBody>
                    <a:bodyPr/>
                    <a:lstStyle/>
                    <a:p>
                      <a:pPr algn="ctr"/>
                      <a:r>
                        <a:rPr lang="en-TW" sz="1800" dirty="0"/>
                        <a:t>CS 203, CS 206, or IS 350</a:t>
                      </a:r>
                    </a:p>
                  </a:txBody>
                  <a:tcPr anchor="ctr"/>
                </a:tc>
                <a:tc>
                  <a:txBody>
                    <a:bodyPr/>
                    <a:lstStyle/>
                    <a:p>
                      <a:pPr algn="ctr"/>
                      <a:r>
                        <a:rPr lang="en-TW" sz="1800" dirty="0"/>
                        <a:t>4</a:t>
                      </a:r>
                    </a:p>
                  </a:txBody>
                  <a:tcPr anchor="ctr"/>
                </a:tc>
                <a:extLst>
                  <a:ext uri="{0D108BD9-81ED-4DB2-BD59-A6C34878D82A}">
                    <a16:rowId xmlns:a16="http://schemas.microsoft.com/office/drawing/2014/main" val="2041461594"/>
                  </a:ext>
                </a:extLst>
              </a:tr>
            </a:tbl>
          </a:graphicData>
        </a:graphic>
      </p:graphicFrame>
    </p:spTree>
    <p:extLst>
      <p:ext uri="{BB962C8B-B14F-4D97-AF65-F5344CB8AC3E}">
        <p14:creationId xmlns:p14="http://schemas.microsoft.com/office/powerpoint/2010/main" val="59431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4AA67-AF72-2C42-AB0F-8C7FA5FCF187}"/>
              </a:ext>
            </a:extLst>
          </p:cNvPr>
          <p:cNvSpPr>
            <a:spLocks noGrp="1"/>
          </p:cNvSpPr>
          <p:nvPr>
            <p:ph type="title"/>
          </p:nvPr>
        </p:nvSpPr>
        <p:spPr/>
        <p:txBody>
          <a:bodyPr/>
          <a:lstStyle/>
          <a:p>
            <a:r>
              <a:rPr lang="en-TW" dirty="0"/>
              <a:t>Hasse Diagram in Real Life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F3243A-E3C3-B04F-9E12-446FF8F3263B}"/>
                  </a:ext>
                </a:extLst>
              </p:cNvPr>
              <p:cNvSpPr>
                <a:spLocks noGrp="1"/>
              </p:cNvSpPr>
              <p:nvPr>
                <p:ph idx="1"/>
              </p:nvPr>
            </p:nvSpPr>
            <p:spPr>
              <a:xfrm>
                <a:off x="838200" y="1825625"/>
                <a:ext cx="10515600" cy="4667250"/>
              </a:xfrm>
            </p:spPr>
            <p:txBody>
              <a:bodyPr>
                <a:normAutofit/>
              </a:bodyPr>
              <a:lstStyle/>
              <a:p>
                <a:pPr marL="0" indent="0">
                  <a:buNone/>
                </a:pPr>
                <a:r>
                  <a:rPr lang="en-TW" dirty="0"/>
                  <a:t>Let S = {CS 101, CS 202, CS 203, CS 205, CS 206, IT 240, IS 350, CS 390}, and binary relation</a:t>
                </a:r>
                <a14:m>
                  <m:oMath xmlns:m="http://schemas.openxmlformats.org/officeDocument/2006/math">
                    <m:r>
                      <a:rPr lang="en-US" altLang="zh-TW" b="0" i="0" smtClean="0">
                        <a:latin typeface="Cambria Math" panose="02040503050406030204" pitchFamily="18" charset="0"/>
                      </a:rPr>
                      <m:t> </m:t>
                    </m:r>
                    <m:r>
                      <a:rPr lang="en-US" altLang="zh-TW" i="1">
                        <a:latin typeface="Cambria Math" panose="02040503050406030204" pitchFamily="18" charset="0"/>
                      </a:rPr>
                      <m:t>𝜌</m:t>
                    </m:r>
                    <m:r>
                      <a:rPr lang="en-US" altLang="zh-TW" b="0" i="1" smtClean="0">
                        <a:latin typeface="Cambria Math" panose="02040503050406030204" pitchFamily="18" charset="0"/>
                      </a:rPr>
                      <m:t> </m:t>
                    </m:r>
                  </m:oMath>
                </a14:m>
                <a:r>
                  <a:rPr lang="en-TW" dirty="0"/>
                  <a:t>on set S means t</a:t>
                </a:r>
                <a:r>
                  <a:rPr lang="en-US" dirty="0"/>
                  <a:t>ha</a:t>
                </a:r>
                <a:r>
                  <a:rPr lang="en-TW" dirty="0"/>
                  <a:t>t</a:t>
                </a:r>
                <a14:m>
                  <m:oMath xmlns:m="http://schemas.openxmlformats.org/officeDocument/2006/math">
                    <m:r>
                      <a:rPr lang="en-US" altLang="zh-TW" b="0" i="0" smtClean="0">
                        <a:latin typeface="Cambria Math" panose="02040503050406030204" pitchFamily="18" charset="0"/>
                      </a:rPr>
                      <m:t> </m:t>
                    </m:r>
                    <m:r>
                      <m:rPr>
                        <m:sty m:val="p"/>
                      </m:rPr>
                      <a:rPr lang="en-US" altLang="zh-TW">
                        <a:latin typeface="Cambria Math" panose="02040503050406030204" pitchFamily="18" charset="0"/>
                      </a:rPr>
                      <m:t>x</m:t>
                    </m:r>
                    <m:r>
                      <a:rPr lang="en-US" altLang="zh-TW">
                        <a:latin typeface="Cambria Math" panose="02040503050406030204" pitchFamily="18" charset="0"/>
                      </a:rPr>
                      <m:t> </m:t>
                    </m:r>
                    <m:r>
                      <a:rPr lang="en-US" altLang="zh-TW" i="1">
                        <a:latin typeface="Cambria Math" panose="02040503050406030204" pitchFamily="18" charset="0"/>
                      </a:rPr>
                      <m:t>𝜌</m:t>
                    </m:r>
                    <m:r>
                      <a:rPr lang="en-US" altLang="zh-TW" i="1">
                        <a:latin typeface="Cambria Math" panose="02040503050406030204" pitchFamily="18" charset="0"/>
                      </a:rPr>
                      <m:t> </m:t>
                    </m:r>
                    <m:r>
                      <a:rPr lang="en-US" altLang="zh-TW" i="1">
                        <a:latin typeface="Cambria Math" panose="02040503050406030204" pitchFamily="18" charset="0"/>
                      </a:rPr>
                      <m:t>𝑦</m:t>
                    </m:r>
                    <m:r>
                      <a:rPr lang="en-US" altLang="zh-TW" b="0" i="1" smtClean="0">
                        <a:latin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𝑥</m:t>
                    </m:r>
                  </m:oMath>
                </a14:m>
                <a:r>
                  <a:rPr lang="en-TW" dirty="0"/>
                  <a:t> must be taken before or at the same time as </a:t>
                </a:r>
                <a14:m>
                  <m:oMath xmlns:m="http://schemas.openxmlformats.org/officeDocument/2006/math">
                    <m:r>
                      <a:rPr lang="en-US" b="0" i="1" smtClean="0">
                        <a:latin typeface="Cambria Math" panose="02040503050406030204" pitchFamily="18" charset="0"/>
                      </a:rPr>
                      <m:t>𝑦</m:t>
                    </m:r>
                  </m:oMath>
                </a14:m>
                <a:r>
                  <a:rPr lang="en-TW" dirty="0"/>
                  <a:t>, then we know that</a:t>
                </a:r>
              </a:p>
              <a:p>
                <a:pPr marL="0" indent="0" algn="ctr">
                  <a:buNone/>
                </a:pPr>
                <a14:m>
                  <m:oMath xmlns:m="http://schemas.openxmlformats.org/officeDocument/2006/math">
                    <m:r>
                      <a:rPr lang="en-US" altLang="zh-TW" i="1">
                        <a:latin typeface="Cambria Math" panose="02040503050406030204" pitchFamily="18" charset="0"/>
                      </a:rPr>
                      <m:t>𝜌</m:t>
                    </m:r>
                  </m:oMath>
                </a14:m>
                <a:r>
                  <a:rPr lang="en-TW" dirty="0"/>
                  <a:t> = {(CS 101, CS 101), (CS 101, CS 202), (CS 101, CS 203), (CS101, CS 205), (CS 101, CS 206), (CS 101, CS 390), (CS 202, CS 202), (CS 202, CS 203), (CS 202, CS 390), (CS 203, CS 203), (CS 203, CS 390), (CS 205, CS 205), (CS 205, CS 206), (CS 205, CS 390), (CS 206, CS 206), (CS 206, CS 390), (IT 240, IT 240), (IT 240, IS 350), (IT 240, CS 390), (IS 350, IS 350), (IS 350, CS 390), (CS 390, CS 390)}</a:t>
                </a:r>
              </a:p>
              <a:p>
                <a:pPr marL="0" indent="0">
                  <a:buNone/>
                </a:pPr>
                <a:r>
                  <a:rPr lang="en-TW" dirty="0"/>
                  <a:t>Here, we can see that </a:t>
                </a:r>
                <a14:m>
                  <m:oMath xmlns:m="http://schemas.openxmlformats.org/officeDocument/2006/math">
                    <m:r>
                      <a:rPr lang="en-US" altLang="zh-TW" i="1">
                        <a:latin typeface="Cambria Math" panose="02040503050406030204" pitchFamily="18" charset="0"/>
                      </a:rPr>
                      <m:t>𝜌</m:t>
                    </m:r>
                  </m:oMath>
                </a14:m>
                <a:r>
                  <a:rPr lang="en-TW" dirty="0"/>
                  <a:t> is partial ordering on set S, since </a:t>
                </a:r>
                <a14:m>
                  <m:oMath xmlns:m="http://schemas.openxmlformats.org/officeDocument/2006/math">
                    <m:r>
                      <a:rPr lang="en-US" altLang="zh-TW" i="1">
                        <a:latin typeface="Cambria Math" panose="02040503050406030204" pitchFamily="18" charset="0"/>
                      </a:rPr>
                      <m:t>𝜌</m:t>
                    </m:r>
                  </m:oMath>
                </a14:m>
                <a:r>
                  <a:rPr lang="en-TW" dirty="0"/>
                  <a:t> is reflexive, antisymmetric, and transitive.</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6BF3243A-E3C3-B04F-9E12-446FF8F3263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06" t="-2168" r="-844" b="-1355"/>
                </a:stretch>
              </a:blipFill>
            </p:spPr>
            <p:txBody>
              <a:bodyPr/>
              <a:lstStyle/>
              <a:p>
                <a:r>
                  <a:rPr lang="en-TW">
                    <a:noFill/>
                  </a:rPr>
                  <a:t> </a:t>
                </a:r>
              </a:p>
            </p:txBody>
          </p:sp>
        </mc:Fallback>
      </mc:AlternateContent>
    </p:spTree>
    <p:extLst>
      <p:ext uri="{BB962C8B-B14F-4D97-AF65-F5344CB8AC3E}">
        <p14:creationId xmlns:p14="http://schemas.microsoft.com/office/powerpoint/2010/main" val="1745161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30AA-5ED9-A84C-BB40-14CC91DA1867}"/>
              </a:ext>
            </a:extLst>
          </p:cNvPr>
          <p:cNvSpPr>
            <a:spLocks noGrp="1"/>
          </p:cNvSpPr>
          <p:nvPr>
            <p:ph type="title"/>
          </p:nvPr>
        </p:nvSpPr>
        <p:spPr/>
        <p:txBody>
          <a:bodyPr/>
          <a:lstStyle/>
          <a:p>
            <a:r>
              <a:rPr lang="en-TW" dirty="0"/>
              <a:t>Hasse Diagram in Real Life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983277-FF85-C54E-9B25-EB281138148D}"/>
                  </a:ext>
                </a:extLst>
              </p:cNvPr>
              <p:cNvSpPr>
                <a:spLocks noGrp="1"/>
              </p:cNvSpPr>
              <p:nvPr>
                <p:ph idx="1"/>
              </p:nvPr>
            </p:nvSpPr>
            <p:spPr>
              <a:xfrm>
                <a:off x="838200" y="1825625"/>
                <a:ext cx="10515600" cy="4859380"/>
              </a:xfrm>
            </p:spPr>
            <p:txBody>
              <a:bodyPr>
                <a:normAutofit/>
              </a:bodyPr>
              <a:lstStyle/>
              <a:p>
                <a:pPr marL="0" indent="0">
                  <a:buNone/>
                </a:pPr>
                <a:r>
                  <a:rPr lang="en-TW" dirty="0"/>
                  <a:t>The most natural way to understand the partial ordering is by drawing a roadmap</a:t>
                </a:r>
                <a:r>
                  <a:rPr lang="en-US" dirty="0"/>
                  <a:t> (</a:t>
                </a:r>
                <a:r>
                  <a:rPr lang="en-TW" altLang="zh-TW" dirty="0"/>
                  <a:t>Hasse Diagram</a:t>
                </a:r>
                <a:r>
                  <a:rPr lang="en-US" altLang="zh-TW" dirty="0"/>
                  <a:t>)</a:t>
                </a:r>
                <a:r>
                  <a:rPr lang="en-TW" dirty="0"/>
                  <a:t>:</a:t>
                </a:r>
              </a:p>
              <a:p>
                <a:pPr marL="0" indent="0">
                  <a:buNone/>
                </a:pPr>
                <a:endParaRPr lang="en-TW" dirty="0"/>
              </a:p>
              <a:p>
                <a:pPr marL="0" indent="0">
                  <a:buNone/>
                </a:pPr>
                <a:endParaRPr lang="en-TW" dirty="0"/>
              </a:p>
              <a:p>
                <a:pPr marL="0" indent="0">
                  <a:buNone/>
                </a:pPr>
                <a:endParaRPr lang="en-TW" dirty="0"/>
              </a:p>
              <a:p>
                <a:pPr marL="0" indent="0">
                  <a:buNone/>
                </a:pPr>
                <a:r>
                  <a:rPr lang="en-TW" dirty="0"/>
                  <a:t>After getting this roadmap, we would like to know an important question – what algorithm would give us a possible order to complete all the courses on this roadmap? For example, </a:t>
                </a:r>
              </a:p>
              <a:p>
                <a:pPr marL="0" indent="0" algn="ctr">
                  <a:buNone/>
                </a:pPr>
                <a:r>
                  <a:rPr lang="en-TW" sz="2000" dirty="0"/>
                  <a:t>CS 101 </a:t>
                </a:r>
                <a14:m>
                  <m:oMath xmlns:m="http://schemas.openxmlformats.org/officeDocument/2006/math">
                    <m:r>
                      <a:rPr lang="en-TW" sz="2000" i="1" smtClean="0">
                        <a:latin typeface="Cambria Math" panose="02040503050406030204" pitchFamily="18" charset="0"/>
                        <a:ea typeface="Cambria Math" panose="02040503050406030204" pitchFamily="18" charset="0"/>
                      </a:rPr>
                      <m:t>→</m:t>
                    </m:r>
                  </m:oMath>
                </a14:m>
                <a:r>
                  <a:rPr lang="en-TW" sz="2000" dirty="0"/>
                  <a:t> IT 240 </a:t>
                </a:r>
                <a14:m>
                  <m:oMath xmlns:m="http://schemas.openxmlformats.org/officeDocument/2006/math">
                    <m:r>
                      <a:rPr lang="en-TW" sz="2000" i="1">
                        <a:latin typeface="Cambria Math" panose="02040503050406030204" pitchFamily="18" charset="0"/>
                        <a:ea typeface="Cambria Math" panose="02040503050406030204" pitchFamily="18" charset="0"/>
                      </a:rPr>
                      <m:t>→</m:t>
                    </m:r>
                  </m:oMath>
                </a14:m>
                <a:r>
                  <a:rPr lang="en-TW" sz="2000" dirty="0"/>
                  <a:t> CS 202 </a:t>
                </a:r>
                <a14:m>
                  <m:oMath xmlns:m="http://schemas.openxmlformats.org/officeDocument/2006/math">
                    <m:r>
                      <a:rPr lang="en-TW" sz="2000" i="1">
                        <a:latin typeface="Cambria Math" panose="02040503050406030204" pitchFamily="18" charset="0"/>
                        <a:ea typeface="Cambria Math" panose="02040503050406030204" pitchFamily="18" charset="0"/>
                      </a:rPr>
                      <m:t>→</m:t>
                    </m:r>
                  </m:oMath>
                </a14:m>
                <a:r>
                  <a:rPr lang="en-TW" sz="2000" dirty="0"/>
                  <a:t> CS 203 </a:t>
                </a:r>
                <a14:m>
                  <m:oMath xmlns:m="http://schemas.openxmlformats.org/officeDocument/2006/math">
                    <m:r>
                      <a:rPr lang="en-TW" sz="2000" i="1">
                        <a:latin typeface="Cambria Math" panose="02040503050406030204" pitchFamily="18" charset="0"/>
                        <a:ea typeface="Cambria Math" panose="02040503050406030204" pitchFamily="18" charset="0"/>
                      </a:rPr>
                      <m:t>→</m:t>
                    </m:r>
                  </m:oMath>
                </a14:m>
                <a:r>
                  <a:rPr lang="en-TW" sz="2000" dirty="0"/>
                  <a:t> CS 390 </a:t>
                </a:r>
                <a14:m>
                  <m:oMath xmlns:m="http://schemas.openxmlformats.org/officeDocument/2006/math">
                    <m:r>
                      <a:rPr lang="en-TW" sz="2000" i="1">
                        <a:latin typeface="Cambria Math" panose="02040503050406030204" pitchFamily="18" charset="0"/>
                        <a:ea typeface="Cambria Math" panose="02040503050406030204" pitchFamily="18" charset="0"/>
                      </a:rPr>
                      <m:t>→</m:t>
                    </m:r>
                  </m:oMath>
                </a14:m>
                <a:r>
                  <a:rPr lang="en-TW" sz="2000" dirty="0"/>
                  <a:t> CS 205 </a:t>
                </a:r>
                <a14:m>
                  <m:oMath xmlns:m="http://schemas.openxmlformats.org/officeDocument/2006/math">
                    <m:r>
                      <a:rPr lang="en-TW" sz="2000" i="1">
                        <a:latin typeface="Cambria Math" panose="02040503050406030204" pitchFamily="18" charset="0"/>
                        <a:ea typeface="Cambria Math" panose="02040503050406030204" pitchFamily="18" charset="0"/>
                      </a:rPr>
                      <m:t>→</m:t>
                    </m:r>
                  </m:oMath>
                </a14:m>
                <a:r>
                  <a:rPr lang="en-TW" sz="2000" dirty="0"/>
                  <a:t> CS 206 </a:t>
                </a:r>
                <a14:m>
                  <m:oMath xmlns:m="http://schemas.openxmlformats.org/officeDocument/2006/math">
                    <m:r>
                      <a:rPr lang="en-TW" sz="2000" i="1">
                        <a:latin typeface="Cambria Math" panose="02040503050406030204" pitchFamily="18" charset="0"/>
                        <a:ea typeface="Cambria Math" panose="02040503050406030204" pitchFamily="18" charset="0"/>
                      </a:rPr>
                      <m:t>→</m:t>
                    </m:r>
                  </m:oMath>
                </a14:m>
                <a:r>
                  <a:rPr lang="en-TW" sz="2000" dirty="0"/>
                  <a:t> IS 350</a:t>
                </a:r>
              </a:p>
              <a:p>
                <a:pPr marL="0" indent="0">
                  <a:buNone/>
                </a:pPr>
                <a:r>
                  <a:rPr lang="en-US" dirty="0"/>
                  <a:t>I</a:t>
                </a:r>
                <a:r>
                  <a:rPr lang="en-TW" dirty="0"/>
                  <a:t>s a possible order. This task is actually called “topological sorting.”</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F9983277-FF85-C54E-9B25-EB281138148D}"/>
                  </a:ext>
                </a:extLst>
              </p:cNvPr>
              <p:cNvSpPr>
                <a:spLocks noGrp="1" noRot="1" noChangeAspect="1" noMove="1" noResize="1" noEditPoints="1" noAdjustHandles="1" noChangeArrowheads="1" noChangeShapeType="1" noTextEdit="1"/>
              </p:cNvSpPr>
              <p:nvPr>
                <p:ph idx="1"/>
              </p:nvPr>
            </p:nvSpPr>
            <p:spPr>
              <a:xfrm>
                <a:off x="838200" y="1825625"/>
                <a:ext cx="10515600" cy="4859380"/>
              </a:xfrm>
              <a:blipFill>
                <a:blip r:embed="rId2"/>
                <a:stretch>
                  <a:fillRect l="-1217" t="-2005" r="-1913"/>
                </a:stretch>
              </a:blipFill>
            </p:spPr>
            <p:txBody>
              <a:bodyPr/>
              <a:lstStyle/>
              <a:p>
                <a:r>
                  <a:rPr lang="zh-TW" altLang="en-US">
                    <a:noFill/>
                  </a:rPr>
                  <a:t> </a:t>
                </a:r>
              </a:p>
            </p:txBody>
          </p:sp>
        </mc:Fallback>
      </mc:AlternateContent>
      <p:pic>
        <p:nvPicPr>
          <p:cNvPr id="5" name="Graphic 4">
            <a:extLst>
              <a:ext uri="{FF2B5EF4-FFF2-40B4-BE49-F238E27FC236}">
                <a16:creationId xmlns:a16="http://schemas.microsoft.com/office/drawing/2014/main" id="{08FBCDE4-CC03-0147-960D-57E6A88F6A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0190" y="2773643"/>
            <a:ext cx="4371620" cy="1463984"/>
          </a:xfrm>
          <a:prstGeom prst="rect">
            <a:avLst/>
          </a:prstGeom>
        </p:spPr>
      </p:pic>
    </p:spTree>
    <p:extLst>
      <p:ext uri="{BB962C8B-B14F-4D97-AF65-F5344CB8AC3E}">
        <p14:creationId xmlns:p14="http://schemas.microsoft.com/office/powerpoint/2010/main" val="369591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A03F-2632-4140-AE9A-2DD14D0074EE}"/>
              </a:ext>
            </a:extLst>
          </p:cNvPr>
          <p:cNvSpPr>
            <a:spLocks noGrp="1"/>
          </p:cNvSpPr>
          <p:nvPr>
            <p:ph type="title"/>
          </p:nvPr>
        </p:nvSpPr>
        <p:spPr/>
        <p:txBody>
          <a:bodyPr/>
          <a:lstStyle/>
          <a:p>
            <a:r>
              <a:rPr lang="en-TW" dirty="0"/>
              <a:t>Topological Sorting</a:t>
            </a:r>
          </a:p>
        </p:txBody>
      </p:sp>
      <p:sp>
        <p:nvSpPr>
          <p:cNvPr id="3" name="Content Placeholder 2">
            <a:extLst>
              <a:ext uri="{FF2B5EF4-FFF2-40B4-BE49-F238E27FC236}">
                <a16:creationId xmlns:a16="http://schemas.microsoft.com/office/drawing/2014/main" id="{2ACD4AE0-0259-D24E-89E5-F2EA3AE30DAE}"/>
              </a:ext>
            </a:extLst>
          </p:cNvPr>
          <p:cNvSpPr>
            <a:spLocks noGrp="1"/>
          </p:cNvSpPr>
          <p:nvPr>
            <p:ph idx="1"/>
          </p:nvPr>
        </p:nvSpPr>
        <p:spPr/>
        <p:txBody>
          <a:bodyPr/>
          <a:lstStyle/>
          <a:p>
            <a:pPr marL="0" indent="0">
              <a:buNone/>
            </a:pPr>
            <a:r>
              <a:rPr lang="en-US" dirty="0"/>
              <a:t>Topological sorting for Directed Acyclic Graph (DAG) is a linear ordering of vertices such that for every directed edge </a:t>
            </a:r>
            <a:r>
              <a:rPr lang="en-US" i="1" dirty="0" err="1"/>
              <a:t>uv</a:t>
            </a:r>
            <a:r>
              <a:rPr lang="en-US" dirty="0"/>
              <a:t> from vertex </a:t>
            </a:r>
            <a:r>
              <a:rPr lang="en-US" i="1" dirty="0"/>
              <a:t>u</a:t>
            </a:r>
            <a:r>
              <a:rPr lang="en-US" dirty="0"/>
              <a:t> to vertex </a:t>
            </a:r>
            <a:r>
              <a:rPr lang="en-US" i="1" dirty="0"/>
              <a:t>v</a:t>
            </a:r>
            <a:r>
              <a:rPr lang="en-US" dirty="0"/>
              <a:t>, </a:t>
            </a:r>
            <a:r>
              <a:rPr lang="en-US" i="1" dirty="0"/>
              <a:t>u</a:t>
            </a:r>
            <a:r>
              <a:rPr lang="en-US" dirty="0"/>
              <a:t> comes before </a:t>
            </a:r>
            <a:r>
              <a:rPr lang="en-US" i="1" dirty="0"/>
              <a:t>v</a:t>
            </a:r>
            <a:r>
              <a:rPr lang="en-US" dirty="0"/>
              <a:t> in the ordering. Topological Sorting for a graph is not possible if the graph is not a DAG.</a:t>
            </a:r>
          </a:p>
          <a:p>
            <a:pPr marL="0" indent="0">
              <a:buNone/>
            </a:pPr>
            <a:r>
              <a:rPr lang="en-US" dirty="0"/>
              <a:t>For example, one of the possible topological sorting</a:t>
            </a:r>
            <a:br>
              <a:rPr lang="en-US" dirty="0"/>
            </a:br>
            <a:r>
              <a:rPr lang="en-US" dirty="0"/>
              <a:t>result would be:</a:t>
            </a:r>
          </a:p>
          <a:p>
            <a:pPr marL="0" indent="0" algn="ctr">
              <a:buNone/>
            </a:pPr>
            <a:r>
              <a:rPr lang="en-US" dirty="0"/>
              <a:t>5, 4, 2, 3, 1, 0</a:t>
            </a:r>
          </a:p>
          <a:p>
            <a:pPr marL="0" indent="0">
              <a:buNone/>
            </a:pPr>
            <a:endParaRPr lang="en-US" dirty="0"/>
          </a:p>
        </p:txBody>
      </p:sp>
      <p:pic>
        <p:nvPicPr>
          <p:cNvPr id="5" name="Graphic 4">
            <a:extLst>
              <a:ext uri="{FF2B5EF4-FFF2-40B4-BE49-F238E27FC236}">
                <a16:creationId xmlns:a16="http://schemas.microsoft.com/office/drawing/2014/main" id="{A4AEE1C5-C337-5D44-A308-A031C7203E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5550" y="3613150"/>
            <a:ext cx="2736850" cy="2698750"/>
          </a:xfrm>
          <a:prstGeom prst="rect">
            <a:avLst/>
          </a:prstGeom>
        </p:spPr>
      </p:pic>
    </p:spTree>
    <p:extLst>
      <p:ext uri="{BB962C8B-B14F-4D97-AF65-F5344CB8AC3E}">
        <p14:creationId xmlns:p14="http://schemas.microsoft.com/office/powerpoint/2010/main" val="2026525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50D0-49AC-6A47-8991-B04D74D1E4B5}"/>
              </a:ext>
            </a:extLst>
          </p:cNvPr>
          <p:cNvSpPr>
            <a:spLocks noGrp="1"/>
          </p:cNvSpPr>
          <p:nvPr>
            <p:ph type="title"/>
          </p:nvPr>
        </p:nvSpPr>
        <p:spPr/>
        <p:txBody>
          <a:bodyPr/>
          <a:lstStyle/>
          <a:p>
            <a:r>
              <a:rPr lang="en-TW" dirty="0"/>
              <a:t>Topological Sorting Algorithm</a:t>
            </a:r>
          </a:p>
        </p:txBody>
      </p:sp>
      <p:sp>
        <p:nvSpPr>
          <p:cNvPr id="3" name="Content Placeholder 2">
            <a:extLst>
              <a:ext uri="{FF2B5EF4-FFF2-40B4-BE49-F238E27FC236}">
                <a16:creationId xmlns:a16="http://schemas.microsoft.com/office/drawing/2014/main" id="{C6874679-5610-BD47-9DE9-4DCF67DEC445}"/>
              </a:ext>
            </a:extLst>
          </p:cNvPr>
          <p:cNvSpPr>
            <a:spLocks noGrp="1"/>
          </p:cNvSpPr>
          <p:nvPr>
            <p:ph idx="1"/>
          </p:nvPr>
        </p:nvSpPr>
        <p:spPr>
          <a:xfrm>
            <a:off x="838200" y="1825624"/>
            <a:ext cx="10515600" cy="4834667"/>
          </a:xfrm>
        </p:spPr>
        <p:txBody>
          <a:bodyPr>
            <a:normAutofit/>
          </a:bodyPr>
          <a:lstStyle/>
          <a:p>
            <a:pPr marL="0" indent="0">
              <a:buNone/>
            </a:pPr>
            <a:r>
              <a:rPr lang="en-TW" dirty="0"/>
              <a:t>Let’s see how algorithm can produce topolgoical sorting.</a:t>
            </a:r>
          </a:p>
          <a:p>
            <a:pPr marL="514350" indent="-514350">
              <a:buAutoNum type="arabicPeriod"/>
            </a:pPr>
            <a:r>
              <a:rPr lang="en-TW" dirty="0"/>
              <a:t>Start with any unvisited node.</a:t>
            </a:r>
          </a:p>
          <a:p>
            <a:pPr marL="514350" indent="-514350">
              <a:buAutoNum type="arabicPeriod"/>
            </a:pPr>
            <a:r>
              <a:rPr lang="en-TW" dirty="0"/>
              <a:t>Mark starting point</a:t>
            </a:r>
            <a:r>
              <a:rPr lang="en-US" dirty="0"/>
              <a:t> A</a:t>
            </a:r>
            <a:r>
              <a:rPr lang="en-TW" dirty="0"/>
              <a:t> as visited, and for any neighbors of A, visite that node.</a:t>
            </a:r>
          </a:p>
          <a:p>
            <a:pPr marL="514350" indent="-514350">
              <a:buAutoNum type="arabicPeriod"/>
            </a:pPr>
            <a:r>
              <a:rPr lang="en-TW" dirty="0"/>
              <a:t>Recursively repeat step 2. If all neighbors of current node has been visited, then put the node in a stack, and step back to the previous node.</a:t>
            </a:r>
          </a:p>
          <a:p>
            <a:pPr marL="514350" indent="-514350">
              <a:buAutoNum type="arabicPeriod"/>
            </a:pPr>
            <a:r>
              <a:rPr lang="en-TW" dirty="0"/>
              <a:t>After all nodes have been visited,</a:t>
            </a:r>
            <a:br>
              <a:rPr lang="en-TW" dirty="0"/>
            </a:br>
            <a:r>
              <a:rPr lang="en-TW" dirty="0"/>
              <a:t>take out all stuff from the stack.</a:t>
            </a:r>
            <a:br>
              <a:rPr lang="en-TW" dirty="0"/>
            </a:br>
            <a:r>
              <a:rPr lang="en-TW" dirty="0"/>
              <a:t>Done with topological sorting.</a:t>
            </a:r>
          </a:p>
        </p:txBody>
      </p:sp>
      <p:pic>
        <p:nvPicPr>
          <p:cNvPr id="5" name="Graphic 4">
            <a:extLst>
              <a:ext uri="{FF2B5EF4-FFF2-40B4-BE49-F238E27FC236}">
                <a16:creationId xmlns:a16="http://schemas.microsoft.com/office/drawing/2014/main" id="{93461A01-939A-F242-954D-7B655B070F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4265" y="5055473"/>
            <a:ext cx="4209535" cy="1437402"/>
          </a:xfrm>
          <a:prstGeom prst="rect">
            <a:avLst/>
          </a:prstGeom>
        </p:spPr>
      </p:pic>
    </p:spTree>
    <p:extLst>
      <p:ext uri="{BB962C8B-B14F-4D97-AF65-F5344CB8AC3E}">
        <p14:creationId xmlns:p14="http://schemas.microsoft.com/office/powerpoint/2010/main" val="1521102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dirty="0"/>
              <a:t>5-3</a:t>
            </a:r>
            <a:br>
              <a:rPr lang="en-US" sz="5400" dirty="0"/>
            </a:br>
            <a:r>
              <a:rPr lang="en-US" sz="5400" dirty="0"/>
              <a:t>Introduction to Database</a:t>
            </a:r>
            <a:endParaRPr lang="en-TW" sz="54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2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8149690A-C2CF-E146-976E-4ED69F94EC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4117758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5011-1073-6F4A-A274-FADDBB70ED24}"/>
              </a:ext>
            </a:extLst>
          </p:cNvPr>
          <p:cNvSpPr>
            <a:spLocks noGrp="1"/>
          </p:cNvSpPr>
          <p:nvPr>
            <p:ph type="title"/>
          </p:nvPr>
        </p:nvSpPr>
        <p:spPr/>
        <p:txBody>
          <a:bodyPr/>
          <a:lstStyle/>
          <a:p>
            <a:r>
              <a:rPr lang="en-TW" dirty="0"/>
              <a:t>ER Diagram</a:t>
            </a:r>
          </a:p>
        </p:txBody>
      </p:sp>
      <p:sp>
        <p:nvSpPr>
          <p:cNvPr id="3" name="Content Placeholder 2">
            <a:extLst>
              <a:ext uri="{FF2B5EF4-FFF2-40B4-BE49-F238E27FC236}">
                <a16:creationId xmlns:a16="http://schemas.microsoft.com/office/drawing/2014/main" id="{3D4DE22C-1134-E74B-A7CC-F476AA2A1A67}"/>
              </a:ext>
            </a:extLst>
          </p:cNvPr>
          <p:cNvSpPr>
            <a:spLocks noGrp="1"/>
          </p:cNvSpPr>
          <p:nvPr>
            <p:ph idx="1"/>
          </p:nvPr>
        </p:nvSpPr>
        <p:spPr>
          <a:xfrm>
            <a:off x="838200" y="1825625"/>
            <a:ext cx="6847703" cy="4351338"/>
          </a:xfrm>
        </p:spPr>
        <p:txBody>
          <a:bodyPr>
            <a:normAutofit lnSpcReduction="10000"/>
          </a:bodyPr>
          <a:lstStyle/>
          <a:p>
            <a:pPr marL="0" indent="0">
              <a:buNone/>
            </a:pPr>
            <a:r>
              <a:rPr lang="en-US" dirty="0"/>
              <a:t>An entity–relationship model (or ER model) describes interrelated things of interest in a specific domain of knowledge. A basic ER model is composed of entity types and specifies relationships that can exist between entities.</a:t>
            </a:r>
          </a:p>
          <a:p>
            <a:pPr marL="0" indent="0">
              <a:buNone/>
            </a:pPr>
            <a:r>
              <a:rPr lang="en-US" dirty="0"/>
              <a:t>The concept of ER diagram is developed in 1976 by a Taiwanese computer scientist Peter Chen, who got his degrees from National Taiwan University, Harvard, and later became a professor at MIT, UCLA, and Harvard.</a:t>
            </a:r>
            <a:br>
              <a:rPr lang="en-US" dirty="0"/>
            </a:br>
            <a:endParaRPr lang="en-TW" dirty="0"/>
          </a:p>
        </p:txBody>
      </p:sp>
      <p:pic>
        <p:nvPicPr>
          <p:cNvPr id="7" name="Picture 6" descr="A person wearing glasses&#10;&#10;Description automatically generated with medium confidence">
            <a:extLst>
              <a:ext uri="{FF2B5EF4-FFF2-40B4-BE49-F238E27FC236}">
                <a16:creationId xmlns:a16="http://schemas.microsoft.com/office/drawing/2014/main" id="{1CC780A6-2F55-424A-87BC-487001951F04}"/>
              </a:ext>
            </a:extLst>
          </p:cNvPr>
          <p:cNvPicPr>
            <a:picLocks noChangeAspect="1"/>
          </p:cNvPicPr>
          <p:nvPr/>
        </p:nvPicPr>
        <p:blipFill>
          <a:blip r:embed="rId2"/>
          <a:stretch>
            <a:fillRect/>
          </a:stretch>
        </p:blipFill>
        <p:spPr>
          <a:xfrm>
            <a:off x="8113671" y="1914269"/>
            <a:ext cx="3081552" cy="3570824"/>
          </a:xfrm>
          <a:prstGeom prst="rect">
            <a:avLst/>
          </a:prstGeom>
        </p:spPr>
      </p:pic>
    </p:spTree>
    <p:extLst>
      <p:ext uri="{BB962C8B-B14F-4D97-AF65-F5344CB8AC3E}">
        <p14:creationId xmlns:p14="http://schemas.microsoft.com/office/powerpoint/2010/main" val="3601874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EA55-DBB5-E54D-87B9-CCD91A8E4533}"/>
              </a:ext>
            </a:extLst>
          </p:cNvPr>
          <p:cNvSpPr>
            <a:spLocks noGrp="1"/>
          </p:cNvSpPr>
          <p:nvPr>
            <p:ph type="title"/>
          </p:nvPr>
        </p:nvSpPr>
        <p:spPr/>
        <p:txBody>
          <a:bodyPr/>
          <a:lstStyle/>
          <a:p>
            <a:r>
              <a:rPr lang="en-TW" dirty="0"/>
              <a:t>ER Diagram</a:t>
            </a:r>
          </a:p>
        </p:txBody>
      </p:sp>
      <p:sp>
        <p:nvSpPr>
          <p:cNvPr id="7" name="Content Placeholder 6">
            <a:extLst>
              <a:ext uri="{FF2B5EF4-FFF2-40B4-BE49-F238E27FC236}">
                <a16:creationId xmlns:a16="http://schemas.microsoft.com/office/drawing/2014/main" id="{0CC1329D-9B67-0941-B26B-1072C5168702}"/>
              </a:ext>
            </a:extLst>
          </p:cNvPr>
          <p:cNvSpPr>
            <a:spLocks noGrp="1"/>
          </p:cNvSpPr>
          <p:nvPr>
            <p:ph idx="1"/>
          </p:nvPr>
        </p:nvSpPr>
        <p:spPr/>
        <p:txBody>
          <a:bodyPr/>
          <a:lstStyle/>
          <a:p>
            <a:pPr marL="0" indent="0">
              <a:buNone/>
            </a:pPr>
            <a:r>
              <a:rPr lang="en-TW" dirty="0"/>
              <a:t>Here are some principles of drawing an ER Diagram:</a:t>
            </a:r>
          </a:p>
          <a:p>
            <a:r>
              <a:rPr lang="en-TW" dirty="0"/>
              <a:t>Entities can be any discrete object, such as person, a group of people, a server, or a song. Entities are presented as a rectangle.</a:t>
            </a:r>
          </a:p>
          <a:p>
            <a:r>
              <a:rPr lang="en-TW" dirty="0"/>
              <a:t>Relations can be roughly considered as a verb between entities. For example, artist and song are both entities, and a relation between them is write. Relation is presented as a </a:t>
            </a:r>
            <a:r>
              <a:rPr lang="en-US" altLang="zh-TW" dirty="0"/>
              <a:t>diamond.</a:t>
            </a:r>
          </a:p>
          <a:p>
            <a:r>
              <a:rPr lang="en-US" dirty="0"/>
              <a:t>We also use circles to mark properties of entities and relations.</a:t>
            </a:r>
            <a:endParaRPr lang="en-TW" dirty="0"/>
          </a:p>
          <a:p>
            <a:pPr marL="0" indent="0">
              <a:buNone/>
            </a:pPr>
            <a:endParaRPr lang="en-TW" dirty="0"/>
          </a:p>
        </p:txBody>
      </p:sp>
      <p:pic>
        <p:nvPicPr>
          <p:cNvPr id="9" name="Picture 8" descr="Shape, polygon&#10;&#10;Description automatically generated">
            <a:extLst>
              <a:ext uri="{FF2B5EF4-FFF2-40B4-BE49-F238E27FC236}">
                <a16:creationId xmlns:a16="http://schemas.microsoft.com/office/drawing/2014/main" id="{72F5B7BB-4245-9846-B7CE-C071B4F6700A}"/>
              </a:ext>
            </a:extLst>
          </p:cNvPr>
          <p:cNvPicPr>
            <a:picLocks noChangeAspect="1"/>
          </p:cNvPicPr>
          <p:nvPr/>
        </p:nvPicPr>
        <p:blipFill>
          <a:blip r:embed="rId2"/>
          <a:stretch>
            <a:fillRect/>
          </a:stretch>
        </p:blipFill>
        <p:spPr>
          <a:xfrm>
            <a:off x="1412273" y="5281715"/>
            <a:ext cx="3823700" cy="795406"/>
          </a:xfrm>
          <a:prstGeom prst="rect">
            <a:avLst/>
          </a:prstGeom>
        </p:spPr>
      </p:pic>
    </p:spTree>
    <p:extLst>
      <p:ext uri="{BB962C8B-B14F-4D97-AF65-F5344CB8AC3E}">
        <p14:creationId xmlns:p14="http://schemas.microsoft.com/office/powerpoint/2010/main" val="1430346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A2D3-3FCD-B84F-B63E-090702A06011}"/>
              </a:ext>
            </a:extLst>
          </p:cNvPr>
          <p:cNvSpPr>
            <a:spLocks noGrp="1"/>
          </p:cNvSpPr>
          <p:nvPr>
            <p:ph type="title"/>
          </p:nvPr>
        </p:nvSpPr>
        <p:spPr/>
        <p:txBody>
          <a:bodyPr/>
          <a:lstStyle/>
          <a:p>
            <a:r>
              <a:rPr lang="en-TW" dirty="0"/>
              <a:t>Notes of Chapter</a:t>
            </a:r>
            <a:r>
              <a:rPr lang="en-US" dirty="0"/>
              <a:t> 5</a:t>
            </a:r>
            <a:endParaRPr lang="en-TW" dirty="0"/>
          </a:p>
        </p:txBody>
      </p:sp>
      <p:sp>
        <p:nvSpPr>
          <p:cNvPr id="3" name="Content Placeholder 2">
            <a:extLst>
              <a:ext uri="{FF2B5EF4-FFF2-40B4-BE49-F238E27FC236}">
                <a16:creationId xmlns:a16="http://schemas.microsoft.com/office/drawing/2014/main" id="{FBEDA6CA-05D3-EB49-B356-A1CFC0DC39A6}"/>
              </a:ext>
            </a:extLst>
          </p:cNvPr>
          <p:cNvSpPr>
            <a:spLocks noGrp="1"/>
          </p:cNvSpPr>
          <p:nvPr>
            <p:ph idx="1"/>
          </p:nvPr>
        </p:nvSpPr>
        <p:spPr/>
        <p:txBody>
          <a:bodyPr/>
          <a:lstStyle/>
          <a:p>
            <a:r>
              <a:rPr lang="en-US" dirty="0"/>
              <a:t>In chapter 5, we will learn about functions, which is one of the most fundamental concept in programming.</a:t>
            </a:r>
          </a:p>
          <a:p>
            <a:r>
              <a:rPr lang="en-US" dirty="0"/>
              <a:t>We would use permutations and combinations A LOOOT in chapter 5; therefore, make sure you are familiar with them before learning chapter 5.</a:t>
            </a:r>
          </a:p>
        </p:txBody>
      </p:sp>
    </p:spTree>
    <p:extLst>
      <p:ext uri="{BB962C8B-B14F-4D97-AF65-F5344CB8AC3E}">
        <p14:creationId xmlns:p14="http://schemas.microsoft.com/office/powerpoint/2010/main" val="94304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2DFC5C84-0A5E-764B-86A0-94857DB89095}"/>
              </a:ext>
            </a:extLst>
          </p:cNvPr>
          <p:cNvPicPr>
            <a:picLocks noGrp="1" noChangeAspect="1"/>
          </p:cNvPicPr>
          <p:nvPr>
            <p:ph idx="1"/>
          </p:nvPr>
        </p:nvPicPr>
        <p:blipFill>
          <a:blip r:embed="rId2"/>
          <a:stretch>
            <a:fillRect/>
          </a:stretch>
        </p:blipFill>
        <p:spPr>
          <a:xfrm>
            <a:off x="2992341" y="643466"/>
            <a:ext cx="6207318" cy="5571067"/>
          </a:xfrm>
          <a:prstGeom prst="rect">
            <a:avLst/>
          </a:prstGeom>
        </p:spPr>
      </p:pic>
    </p:spTree>
    <p:extLst>
      <p:ext uri="{BB962C8B-B14F-4D97-AF65-F5344CB8AC3E}">
        <p14:creationId xmlns:p14="http://schemas.microsoft.com/office/powerpoint/2010/main" val="3213415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1AB05-C4D8-D446-AFFA-874AE34C0791}"/>
              </a:ext>
            </a:extLst>
          </p:cNvPr>
          <p:cNvSpPr>
            <a:spLocks noGrp="1"/>
          </p:cNvSpPr>
          <p:nvPr>
            <p:ph type="title"/>
          </p:nvPr>
        </p:nvSpPr>
        <p:spPr/>
        <p:txBody>
          <a:bodyPr/>
          <a:lstStyle/>
          <a:p>
            <a:r>
              <a:rPr lang="en-TW" dirty="0"/>
              <a:t>Relational Database</a:t>
            </a:r>
          </a:p>
        </p:txBody>
      </p:sp>
      <p:sp>
        <p:nvSpPr>
          <p:cNvPr id="3" name="Content Placeholder 2">
            <a:extLst>
              <a:ext uri="{FF2B5EF4-FFF2-40B4-BE49-F238E27FC236}">
                <a16:creationId xmlns:a16="http://schemas.microsoft.com/office/drawing/2014/main" id="{8E7AFDF6-E20E-0B4D-B05D-66EC7CDA4112}"/>
              </a:ext>
            </a:extLst>
          </p:cNvPr>
          <p:cNvSpPr>
            <a:spLocks noGrp="1"/>
          </p:cNvSpPr>
          <p:nvPr>
            <p:ph idx="1"/>
          </p:nvPr>
        </p:nvSpPr>
        <p:spPr/>
        <p:txBody>
          <a:bodyPr/>
          <a:lstStyle/>
          <a:p>
            <a:pPr marL="0" indent="0">
              <a:buNone/>
            </a:pPr>
            <a:r>
              <a:rPr lang="en-TW" dirty="0"/>
              <a:t>After drawing the ER diagram, we can develop a “relational database.”</a:t>
            </a:r>
            <a:r>
              <a:rPr lang="zh-TW" altLang="en-US" dirty="0"/>
              <a:t> </a:t>
            </a:r>
            <a:r>
              <a:rPr lang="en-US" altLang="zh-TW" dirty="0"/>
              <a:t>A relational database is a type of database that stores and provides access to data points that are related to one another.</a:t>
            </a:r>
          </a:p>
          <a:p>
            <a:pPr marL="0" indent="0">
              <a:buNone/>
            </a:pPr>
            <a:r>
              <a:rPr lang="en-US" dirty="0"/>
              <a:t>For example, an entertainment company has a database storing all data of their artists and songs.</a:t>
            </a:r>
            <a:r>
              <a:rPr lang="en-TW" dirty="0"/>
              <a:t> All songs have one or more than one writers, and all writers have one or more than one songs. Therefore, entities of this database are connected.</a:t>
            </a:r>
          </a:p>
          <a:p>
            <a:pPr marL="0" indent="0">
              <a:buNone/>
            </a:pPr>
            <a:r>
              <a:rPr lang="en-TW" dirty="0"/>
              <a:t>SQL stands for ”Structured Query Langauge”. SQL is the programming language used for creating, reading, updating and deleting data in relational database.</a:t>
            </a:r>
          </a:p>
        </p:txBody>
      </p:sp>
    </p:spTree>
    <p:extLst>
      <p:ext uri="{BB962C8B-B14F-4D97-AF65-F5344CB8AC3E}">
        <p14:creationId xmlns:p14="http://schemas.microsoft.com/office/powerpoint/2010/main" val="161485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dirty="0"/>
              <a:t>5-4</a:t>
            </a:r>
            <a:br>
              <a:rPr lang="en-US" sz="5400" dirty="0"/>
            </a:br>
            <a:r>
              <a:rPr lang="en-US" sz="5400" dirty="0"/>
              <a:t>Functions</a:t>
            </a:r>
            <a:endParaRPr lang="en-TW" sz="54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F23F650C-C3A9-BA4A-BC43-1768F6309A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559067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768A-53AE-BC47-9BF5-49E97DEEE78A}"/>
              </a:ext>
            </a:extLst>
          </p:cNvPr>
          <p:cNvSpPr>
            <a:spLocks noGrp="1"/>
          </p:cNvSpPr>
          <p:nvPr>
            <p:ph type="title"/>
          </p:nvPr>
        </p:nvSpPr>
        <p:spPr/>
        <p:txBody>
          <a:bodyPr/>
          <a:lstStyle/>
          <a:p>
            <a:r>
              <a:rPr lang="en-TW" dirty="0"/>
              <a:t>Functions in Programming Langauges</a:t>
            </a:r>
          </a:p>
        </p:txBody>
      </p:sp>
      <p:sp>
        <p:nvSpPr>
          <p:cNvPr id="3" name="Content Placeholder 2">
            <a:extLst>
              <a:ext uri="{FF2B5EF4-FFF2-40B4-BE49-F238E27FC236}">
                <a16:creationId xmlns:a16="http://schemas.microsoft.com/office/drawing/2014/main" id="{50996083-CFF7-1E40-9F81-F0B39D38D7C0}"/>
              </a:ext>
            </a:extLst>
          </p:cNvPr>
          <p:cNvSpPr>
            <a:spLocks noGrp="1"/>
          </p:cNvSpPr>
          <p:nvPr>
            <p:ph idx="1"/>
          </p:nvPr>
        </p:nvSpPr>
        <p:spPr/>
        <p:txBody>
          <a:bodyPr/>
          <a:lstStyle/>
          <a:p>
            <a:pPr marL="0" indent="0">
              <a:buNone/>
            </a:pPr>
            <a:r>
              <a:rPr lang="en-TW" dirty="0"/>
              <a:t>We have learned about functions in math and programming languages; however, in this chapter, we will learn about the definition and properties of functions.</a:t>
            </a:r>
          </a:p>
          <a:p>
            <a:pPr marL="0" indent="0">
              <a:buNone/>
            </a:pPr>
            <a:r>
              <a:rPr lang="en-TW" dirty="0"/>
              <a:t>Recall any programming language that we have learned, all functions can only return 1 and only 1 value for each invocation of a function. The relation of inputs and return value of functions are the following:</a:t>
            </a:r>
          </a:p>
          <a:p>
            <a:pPr marL="514350" indent="-514350">
              <a:buAutoNum type="arabicPeriod"/>
            </a:pPr>
            <a:r>
              <a:rPr lang="en-TW" dirty="0"/>
              <a:t>Different input might return different values. For example, a function that just returns the input.</a:t>
            </a:r>
          </a:p>
          <a:p>
            <a:pPr marL="514350" indent="-514350">
              <a:buAutoNum type="arabicPeriod"/>
            </a:pPr>
            <a:r>
              <a:rPr lang="en-TW" dirty="0"/>
              <a:t>Different input might return the same values. For example, a function that just returns 0 no matter what the inputs are.</a:t>
            </a:r>
          </a:p>
        </p:txBody>
      </p:sp>
    </p:spTree>
    <p:extLst>
      <p:ext uri="{BB962C8B-B14F-4D97-AF65-F5344CB8AC3E}">
        <p14:creationId xmlns:p14="http://schemas.microsoft.com/office/powerpoint/2010/main" val="1851182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087A-74B5-7D42-A7EB-BBBE537B3AF7}"/>
              </a:ext>
            </a:extLst>
          </p:cNvPr>
          <p:cNvSpPr>
            <a:spLocks noGrp="1"/>
          </p:cNvSpPr>
          <p:nvPr>
            <p:ph type="title"/>
          </p:nvPr>
        </p:nvSpPr>
        <p:spPr/>
        <p:txBody>
          <a:bodyPr/>
          <a:lstStyle/>
          <a:p>
            <a:r>
              <a:rPr lang="en-TW" dirty="0"/>
              <a:t>Functions in Mathematics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6A4B60-0A95-C448-82FE-FB008F7D398A}"/>
                  </a:ext>
                </a:extLst>
              </p:cNvPr>
              <p:cNvSpPr>
                <a:spLocks noGrp="1"/>
              </p:cNvSpPr>
              <p:nvPr>
                <p:ph idx="1"/>
              </p:nvPr>
            </p:nvSpPr>
            <p:spPr>
              <a:xfrm>
                <a:off x="838200" y="1825624"/>
                <a:ext cx="5933303" cy="4945879"/>
              </a:xfrm>
            </p:spPr>
            <p:txBody>
              <a:bodyPr>
                <a:normAutofit lnSpcReduction="10000"/>
              </a:bodyPr>
              <a:lstStyle/>
              <a:p>
                <a:pPr marL="0" indent="0">
                  <a:buNone/>
                </a:pPr>
                <a:r>
                  <a:rPr lang="en-TW" dirty="0"/>
                  <a:t>Recall from your math class, you have learned that </a:t>
                </a:r>
                <a:r>
                  <a:rPr lang="en-US" dirty="0"/>
                  <a:t>a function is a relation from a set of inputs to a set of possible outputs where each input is related to exactly one output.</a:t>
                </a:r>
                <a:endParaRPr lang="en-TW" dirty="0"/>
              </a:p>
              <a:p>
                <a:pPr marL="0" indent="0">
                  <a:buNone/>
                </a:pPr>
                <a:r>
                  <a:rPr lang="en-TW" dirty="0"/>
                  <a:t>A more common way to describe a function is by using the x-y plane.</a:t>
                </a:r>
                <a:r>
                  <a:rPr lang="en-US" dirty="0"/>
                  <a:t> For example,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+5</m:t>
                    </m:r>
                  </m:oMath>
                </a14:m>
                <a:r>
                  <a:rPr lang="en-US" dirty="0"/>
                  <a:t> is a function,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+4</m:t>
                    </m:r>
                  </m:oMath>
                </a14:m>
                <a:r>
                  <a:rPr lang="en-TW" dirty="0"/>
                  <a:t> is not a funciton, as one x value might result in more than one y value.</a:t>
                </a:r>
              </a:p>
              <a:p>
                <a:pPr marL="0" indent="0">
                  <a:buNone/>
                </a:pPr>
                <a:r>
                  <a:rPr lang="en-TW" sz="1800" dirty="0"/>
                  <a:t>*.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2</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r>
                      <a:rPr lang="en-US" sz="1800" i="1">
                        <a:latin typeface="Cambria Math" panose="02040503050406030204" pitchFamily="18" charset="0"/>
                      </a:rPr>
                      <m:t>−3</m:t>
                    </m:r>
                    <m:r>
                      <a:rPr lang="en-US" sz="1800" i="1">
                        <a:latin typeface="Cambria Math" panose="02040503050406030204" pitchFamily="18" charset="0"/>
                      </a:rPr>
                      <m:t>𝑥</m:t>
                    </m:r>
                    <m:r>
                      <a:rPr lang="en-US" sz="1800" i="1">
                        <a:latin typeface="Cambria Math" panose="02040503050406030204" pitchFamily="18" charset="0"/>
                      </a:rPr>
                      <m:t>+4</m:t>
                    </m:r>
                  </m:oMath>
                </a14:m>
                <a:r>
                  <a:rPr lang="en-TW" sz="1800" dirty="0"/>
                  <a:t> is an elliptic curve, which is used in cryptography.</a:t>
                </a:r>
              </a:p>
            </p:txBody>
          </p:sp>
        </mc:Choice>
        <mc:Fallback xmlns="">
          <p:sp>
            <p:nvSpPr>
              <p:cNvPr id="3" name="Content Placeholder 2">
                <a:extLst>
                  <a:ext uri="{FF2B5EF4-FFF2-40B4-BE49-F238E27FC236}">
                    <a16:creationId xmlns:a16="http://schemas.microsoft.com/office/drawing/2014/main" id="{086A4B60-0A95-C448-82FE-FB008F7D398A}"/>
                  </a:ext>
                </a:extLst>
              </p:cNvPr>
              <p:cNvSpPr>
                <a:spLocks noGrp="1" noRot="1" noChangeAspect="1" noMove="1" noResize="1" noEditPoints="1" noAdjustHandles="1" noChangeArrowheads="1" noChangeShapeType="1" noTextEdit="1"/>
              </p:cNvSpPr>
              <p:nvPr>
                <p:ph idx="1"/>
              </p:nvPr>
            </p:nvSpPr>
            <p:spPr>
              <a:xfrm>
                <a:off x="838200" y="1825624"/>
                <a:ext cx="5933303" cy="4945879"/>
              </a:xfrm>
              <a:blipFill>
                <a:blip r:embed="rId2"/>
                <a:stretch>
                  <a:fillRect l="-2137" t="-2813" r="-1068"/>
                </a:stretch>
              </a:blipFill>
            </p:spPr>
            <p:txBody>
              <a:bodyPr/>
              <a:lstStyle/>
              <a:p>
                <a:r>
                  <a:rPr lang="en-TW">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6D44D2B-593A-B843-A10B-D4A002DC64CF}"/>
              </a:ext>
            </a:extLst>
          </p:cNvPr>
          <p:cNvPicPr>
            <a:picLocks noChangeAspect="1"/>
          </p:cNvPicPr>
          <p:nvPr/>
        </p:nvPicPr>
        <p:blipFill>
          <a:blip r:embed="rId3"/>
          <a:stretch>
            <a:fillRect/>
          </a:stretch>
        </p:blipFill>
        <p:spPr>
          <a:xfrm>
            <a:off x="7353535" y="365125"/>
            <a:ext cx="3183007" cy="2822918"/>
          </a:xfrm>
          <a:prstGeom prst="rect">
            <a:avLst/>
          </a:prstGeom>
        </p:spPr>
      </p:pic>
      <p:pic>
        <p:nvPicPr>
          <p:cNvPr id="7" name="Picture 6" descr="A picture containing hanger&#10;&#10;Description automatically generated">
            <a:extLst>
              <a:ext uri="{FF2B5EF4-FFF2-40B4-BE49-F238E27FC236}">
                <a16:creationId xmlns:a16="http://schemas.microsoft.com/office/drawing/2014/main" id="{C5814E6B-19CD-954A-831E-D7D208D4A952}"/>
              </a:ext>
            </a:extLst>
          </p:cNvPr>
          <p:cNvPicPr>
            <a:picLocks noChangeAspect="1"/>
          </p:cNvPicPr>
          <p:nvPr/>
        </p:nvPicPr>
        <p:blipFill>
          <a:blip r:embed="rId4"/>
          <a:stretch>
            <a:fillRect/>
          </a:stretch>
        </p:blipFill>
        <p:spPr>
          <a:xfrm>
            <a:off x="7353535" y="3805881"/>
            <a:ext cx="3419810" cy="2686994"/>
          </a:xfrm>
          <a:prstGeom prst="rect">
            <a:avLst/>
          </a:prstGeom>
        </p:spPr>
      </p:pic>
    </p:spTree>
    <p:extLst>
      <p:ext uri="{BB962C8B-B14F-4D97-AF65-F5344CB8AC3E}">
        <p14:creationId xmlns:p14="http://schemas.microsoft.com/office/powerpoint/2010/main" val="1367596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3B986-CE8D-6949-91F9-5B270D376E17}"/>
              </a:ext>
            </a:extLst>
          </p:cNvPr>
          <p:cNvSpPr>
            <a:spLocks noGrp="1"/>
          </p:cNvSpPr>
          <p:nvPr>
            <p:ph type="title"/>
          </p:nvPr>
        </p:nvSpPr>
        <p:spPr/>
        <p:txBody>
          <a:bodyPr/>
          <a:lstStyle/>
          <a:p>
            <a:r>
              <a:rPr lang="en-TW" dirty="0"/>
              <a:t>Function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6178A5-CB91-8D47-A996-FB9DE054E22E}"/>
                  </a:ext>
                </a:extLst>
              </p:cNvPr>
              <p:cNvSpPr>
                <a:spLocks noGrp="1"/>
              </p:cNvSpPr>
              <p:nvPr>
                <p:ph idx="1"/>
              </p:nvPr>
            </p:nvSpPr>
            <p:spPr>
              <a:xfrm>
                <a:off x="838200" y="1825624"/>
                <a:ext cx="10515600" cy="4896451"/>
              </a:xfrm>
            </p:spPr>
            <p:txBody>
              <a:bodyPr>
                <a:normAutofit/>
              </a:bodyPr>
              <a:lstStyle/>
              <a:p>
                <a:pPr marL="0" indent="0">
                  <a:buNone/>
                </a:pPr>
                <a:r>
                  <a:rPr lang="en-TW" dirty="0"/>
                  <a:t>Here is the formal definition of function:</a:t>
                </a:r>
              </a:p>
              <a:p>
                <a:pPr marL="0" indent="0">
                  <a:buNone/>
                </a:pPr>
                <a:r>
                  <a:rPr lang="en-TW" dirty="0"/>
                  <a:t>Let S and T be sets. A function (or mapping) </a:t>
                </a:r>
                <a14:m>
                  <m:oMath xmlns:m="http://schemas.openxmlformats.org/officeDocument/2006/math">
                    <m:r>
                      <a:rPr lang="en-US" b="0" i="1" smtClean="0">
                        <a:latin typeface="Cambria Math" panose="02040503050406030204" pitchFamily="18" charset="0"/>
                      </a:rPr>
                      <m:t>𝑓</m:t>
                    </m:r>
                  </m:oMath>
                </a14:m>
                <a:r>
                  <a:rPr lang="en-TW" dirty="0"/>
                  <a:t> from S to T, denoted as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a14:m>
                <a:r>
                  <a:rPr lang="en-TW" dirty="0"/>
                  <a:t>, is a subset of S x T where each member of S appears exactly onece as the first component of an ordered pair. </a:t>
                </a:r>
              </a:p>
              <a:p>
                <a:pPr marL="0" indent="0">
                  <a:buNone/>
                </a:pPr>
                <a:r>
                  <a:rPr lang="en-TW" dirty="0"/>
                  <a:t>S is called the domain and T is called the codomain of the function </a:t>
                </a:r>
                <a14:m>
                  <m:oMath xmlns:m="http://schemas.openxmlformats.org/officeDocument/2006/math">
                    <m:r>
                      <a:rPr lang="en-US" b="0" i="1" smtClean="0">
                        <a:latin typeface="Cambria Math" panose="02040503050406030204" pitchFamily="18" charset="0"/>
                      </a:rPr>
                      <m:t>𝑓</m:t>
                    </m:r>
                  </m:oMath>
                </a14:m>
                <a:r>
                  <a:rPr lang="en-TW" dirty="0"/>
                  <a:t>. If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oMath>
                </a14:m>
                <a:r>
                  <a:rPr lang="en-TW" dirty="0"/>
                  <a:t>, then </a:t>
                </a:r>
                <a14:m>
                  <m:oMath xmlns:m="http://schemas.openxmlformats.org/officeDocument/2006/math">
                    <m:r>
                      <a:rPr lang="en-US" b="0" i="1" smtClean="0">
                        <a:latin typeface="Cambria Math" panose="02040503050406030204" pitchFamily="18" charset="0"/>
                      </a:rPr>
                      <m:t>𝑡</m:t>
                    </m:r>
                  </m:oMath>
                </a14:m>
                <a:r>
                  <a:rPr lang="en-TW" dirty="0"/>
                  <a:t> is denoted by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0" smtClean="0">
                        <a:latin typeface="Cambria Math" panose="02040503050406030204" pitchFamily="18" charset="0"/>
                      </a:rPr>
                      <m:t>;</m:t>
                    </m:r>
                  </m:oMath>
                </a14:m>
                <a:r>
                  <a:rPr lang="en-TW" dirty="0"/>
                  <a:t> also, </a:t>
                </a:r>
                <a14:m>
                  <m:oMath xmlns:m="http://schemas.openxmlformats.org/officeDocument/2006/math">
                    <m:r>
                      <a:rPr lang="en-US" b="0" i="1" smtClean="0">
                        <a:latin typeface="Cambria Math" panose="02040503050406030204" pitchFamily="18" charset="0"/>
                      </a:rPr>
                      <m:t>𝑡</m:t>
                    </m:r>
                  </m:oMath>
                </a14:m>
                <a:r>
                  <a:rPr lang="en-TW" dirty="0"/>
                  <a:t> is the image of </a:t>
                </a:r>
                <a14:m>
                  <m:oMath xmlns:m="http://schemas.openxmlformats.org/officeDocument/2006/math">
                    <m:r>
                      <a:rPr lang="en-US" i="1">
                        <a:latin typeface="Cambria Math" panose="02040503050406030204" pitchFamily="18" charset="0"/>
                      </a:rPr>
                      <m:t>𝑠</m:t>
                    </m:r>
                  </m:oMath>
                </a14:m>
                <a:r>
                  <a:rPr lang="en-TW" dirty="0"/>
                  <a:t> under function </a:t>
                </a:r>
                <a14:m>
                  <m:oMath xmlns:m="http://schemas.openxmlformats.org/officeDocument/2006/math">
                    <m:r>
                      <a:rPr lang="en-US" i="1">
                        <a:latin typeface="Cambria Math" panose="02040503050406030204" pitchFamily="18" charset="0"/>
                        <a:ea typeface="Cambria Math" panose="02040503050406030204" pitchFamily="18" charset="0"/>
                      </a:rPr>
                      <m:t>𝑓</m:t>
                    </m:r>
                  </m:oMath>
                </a14:m>
                <a:r>
                  <a:rPr lang="en-TW" dirty="0"/>
                  <a:t>, and </a:t>
                </a:r>
                <a14:m>
                  <m:oMath xmlns:m="http://schemas.openxmlformats.org/officeDocument/2006/math">
                    <m:r>
                      <a:rPr lang="en-US" b="0" i="1" smtClean="0">
                        <a:latin typeface="Cambria Math" panose="02040503050406030204" pitchFamily="18" charset="0"/>
                      </a:rPr>
                      <m:t>𝑠</m:t>
                    </m:r>
                  </m:oMath>
                </a14:m>
                <a:r>
                  <a:rPr lang="en-TW" dirty="0"/>
                  <a:t> is the preimage of </a:t>
                </a:r>
                <a14:m>
                  <m:oMath xmlns:m="http://schemas.openxmlformats.org/officeDocument/2006/math">
                    <m:r>
                      <a:rPr lang="en-US" b="0" i="1" smtClean="0">
                        <a:latin typeface="Cambria Math" panose="02040503050406030204" pitchFamily="18" charset="0"/>
                      </a:rPr>
                      <m:t>𝑡</m:t>
                    </m:r>
                  </m:oMath>
                </a14:m>
                <a:r>
                  <a:rPr lang="en-TW" dirty="0"/>
                  <a:t> under function </a:t>
                </a:r>
                <a14:m>
                  <m:oMath xmlns:m="http://schemas.openxmlformats.org/officeDocument/2006/math">
                    <m:r>
                      <a:rPr lang="en-US" i="1">
                        <a:latin typeface="Cambria Math" panose="02040503050406030204" pitchFamily="18" charset="0"/>
                        <a:ea typeface="Cambria Math" panose="02040503050406030204" pitchFamily="18" charset="0"/>
                      </a:rPr>
                      <m:t>𝑓</m:t>
                    </m:r>
                  </m:oMath>
                </a14:m>
                <a:r>
                  <a:rPr lang="en-TW" dirty="0"/>
                  <a:t>. The set that contains all images of </a:t>
                </a:r>
                <a14:m>
                  <m:oMath xmlns:m="http://schemas.openxmlformats.org/officeDocument/2006/math">
                    <m:r>
                      <a:rPr lang="en-US" b="0" i="1" smtClean="0">
                        <a:latin typeface="Cambria Math" panose="02040503050406030204" pitchFamily="18" charset="0"/>
                      </a:rPr>
                      <m:t>𝑓</m:t>
                    </m:r>
                  </m:oMath>
                </a14:m>
                <a:r>
                  <a:rPr lang="en-TW" dirty="0"/>
                  <a:t> is a subset of T and is called the range of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endParaRPr lang="en-TW" dirty="0"/>
              </a:p>
              <a:p>
                <a:pPr marL="0" indent="0">
                  <a:buNone/>
                </a:pPr>
                <a:endParaRPr lang="en-TW" dirty="0"/>
              </a:p>
              <a:p>
                <a:pPr marL="0" indent="0">
                  <a:buNone/>
                </a:pPr>
                <a:r>
                  <a:rPr lang="en-TW" sz="2200" dirty="0"/>
                  <a:t>*. Make sure you memorize these terms, as they are used not only in discrete math, but also in calculus and linear algebra.</a:t>
                </a:r>
              </a:p>
            </p:txBody>
          </p:sp>
        </mc:Choice>
        <mc:Fallback xmlns="">
          <p:sp>
            <p:nvSpPr>
              <p:cNvPr id="3" name="Content Placeholder 2">
                <a:extLst>
                  <a:ext uri="{FF2B5EF4-FFF2-40B4-BE49-F238E27FC236}">
                    <a16:creationId xmlns:a16="http://schemas.microsoft.com/office/drawing/2014/main" id="{816178A5-CB91-8D47-A996-FB9DE054E22E}"/>
                  </a:ext>
                </a:extLst>
              </p:cNvPr>
              <p:cNvSpPr>
                <a:spLocks noGrp="1" noRot="1" noChangeAspect="1" noMove="1" noResize="1" noEditPoints="1" noAdjustHandles="1" noChangeArrowheads="1" noChangeShapeType="1" noTextEdit="1"/>
              </p:cNvSpPr>
              <p:nvPr>
                <p:ph idx="1"/>
              </p:nvPr>
            </p:nvSpPr>
            <p:spPr>
              <a:xfrm>
                <a:off x="838200" y="1825624"/>
                <a:ext cx="10515600" cy="4896451"/>
              </a:xfrm>
              <a:blipFill>
                <a:blip r:embed="rId3"/>
                <a:stretch>
                  <a:fillRect l="-1206" t="-2067" r="-603"/>
                </a:stretch>
              </a:blipFill>
            </p:spPr>
            <p:txBody>
              <a:bodyPr/>
              <a:lstStyle/>
              <a:p>
                <a:r>
                  <a:rPr lang="en-TW">
                    <a:noFill/>
                  </a:rPr>
                  <a:t> </a:t>
                </a:r>
              </a:p>
            </p:txBody>
          </p:sp>
        </mc:Fallback>
      </mc:AlternateContent>
    </p:spTree>
    <p:extLst>
      <p:ext uri="{BB962C8B-B14F-4D97-AF65-F5344CB8AC3E}">
        <p14:creationId xmlns:p14="http://schemas.microsoft.com/office/powerpoint/2010/main" val="876176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161E-1F47-344D-B4F0-255C263BE88D}"/>
              </a:ext>
            </a:extLst>
          </p:cNvPr>
          <p:cNvSpPr>
            <a:spLocks noGrp="1"/>
          </p:cNvSpPr>
          <p:nvPr>
            <p:ph type="title"/>
          </p:nvPr>
        </p:nvSpPr>
        <p:spPr/>
        <p:txBody>
          <a:bodyPr/>
          <a:lstStyle/>
          <a:p>
            <a:r>
              <a:rPr lang="en-TW" dirty="0"/>
              <a:t>Function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4EC8DF-382E-984D-8F79-14247F7D743E}"/>
                  </a:ext>
                </a:extLst>
              </p:cNvPr>
              <p:cNvSpPr>
                <a:spLocks noGrp="1"/>
              </p:cNvSpPr>
              <p:nvPr>
                <p:ph idx="1"/>
              </p:nvPr>
            </p:nvSpPr>
            <p:spPr>
              <a:xfrm>
                <a:off x="838200" y="1825625"/>
                <a:ext cx="10515600" cy="4760526"/>
              </a:xfrm>
            </p:spPr>
            <p:txBody>
              <a:bodyPr>
                <a:normAutofit lnSpcReduction="10000"/>
              </a:bodyPr>
              <a:lstStyle/>
              <a:p>
                <a:pPr marL="0" indent="0">
                  <a:buNone/>
                </a:pPr>
                <a:r>
                  <a:rPr lang="en-TW" dirty="0"/>
                  <a:t>Since each elements of S appears exactly onece as the first component of an ordered pair in S x T, we know that:</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14:m>
                  <m:oMath xmlns:m="http://schemas.openxmlformats.org/officeDocument/2006/math">
                    <m:r>
                      <a:rPr lang="en-US" b="0" i="1" smtClean="0">
                        <a:latin typeface="Cambria Math" panose="02040503050406030204" pitchFamily="18" charset="0"/>
                      </a:rPr>
                      <m:t>𝑓</m:t>
                    </m:r>
                  </m:oMath>
                </a14:m>
                <a:r>
                  <a:rPr lang="en-TW" dirty="0"/>
                  <a:t> in both graphs are not a function; for the left graph, c is not in </a:t>
                </a:r>
                <a14:m>
                  <m:oMath xmlns:m="http://schemas.openxmlformats.org/officeDocument/2006/math">
                    <m:r>
                      <a:rPr lang="en-US" b="0" i="1" smtClean="0">
                        <a:latin typeface="Cambria Math" panose="02040503050406030204" pitchFamily="18" charset="0"/>
                      </a:rPr>
                      <m:t>𝑓</m:t>
                    </m:r>
                    <m:r>
                      <a:rPr lang="en-US" b="0" i="0" smtClean="0">
                        <a:latin typeface="Cambria Math" panose="02040503050406030204" pitchFamily="18" charset="0"/>
                      </a:rPr>
                      <m:t>;</m:t>
                    </m:r>
                  </m:oMath>
                </a14:m>
                <a:r>
                  <a:rPr lang="en-TW" dirty="0"/>
                  <a:t> for the right graph, a appears twice in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endParaRPr lang="en-TW" dirty="0"/>
              </a:p>
            </p:txBody>
          </p:sp>
        </mc:Choice>
        <mc:Fallback xmlns="">
          <p:sp>
            <p:nvSpPr>
              <p:cNvPr id="3" name="Content Placeholder 2">
                <a:extLst>
                  <a:ext uri="{FF2B5EF4-FFF2-40B4-BE49-F238E27FC236}">
                    <a16:creationId xmlns:a16="http://schemas.microsoft.com/office/drawing/2014/main" id="{334EC8DF-382E-984D-8F79-14247F7D743E}"/>
                  </a:ext>
                </a:extLst>
              </p:cNvPr>
              <p:cNvSpPr>
                <a:spLocks noGrp="1" noRot="1" noChangeAspect="1" noMove="1" noResize="1" noEditPoints="1" noAdjustHandles="1" noChangeArrowheads="1" noChangeShapeType="1" noTextEdit="1"/>
              </p:cNvSpPr>
              <p:nvPr>
                <p:ph idx="1"/>
              </p:nvPr>
            </p:nvSpPr>
            <p:spPr>
              <a:xfrm>
                <a:off x="838200" y="1825625"/>
                <a:ext cx="10515600" cy="4760526"/>
              </a:xfrm>
              <a:blipFill>
                <a:blip r:embed="rId2"/>
                <a:stretch>
                  <a:fillRect l="-1206" t="-2926" r="-362"/>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151188E9-6B61-4D46-95BC-C667860C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1752" y="2726788"/>
            <a:ext cx="2829869" cy="2554180"/>
          </a:xfrm>
          <a:prstGeom prst="rect">
            <a:avLst/>
          </a:prstGeom>
        </p:spPr>
      </p:pic>
      <p:pic>
        <p:nvPicPr>
          <p:cNvPr id="7" name="Graphic 6">
            <a:extLst>
              <a:ext uri="{FF2B5EF4-FFF2-40B4-BE49-F238E27FC236}">
                <a16:creationId xmlns:a16="http://schemas.microsoft.com/office/drawing/2014/main" id="{64C0A05A-D29D-054B-86D4-8DE66A253C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1542" y="2726788"/>
            <a:ext cx="2829869" cy="2554180"/>
          </a:xfrm>
          <a:prstGeom prst="rect">
            <a:avLst/>
          </a:prstGeom>
        </p:spPr>
      </p:pic>
    </p:spTree>
    <p:extLst>
      <p:ext uri="{BB962C8B-B14F-4D97-AF65-F5344CB8AC3E}">
        <p14:creationId xmlns:p14="http://schemas.microsoft.com/office/powerpoint/2010/main" val="1261478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B2C0-28C8-D743-ABB5-48AD764ECE2B}"/>
              </a:ext>
            </a:extLst>
          </p:cNvPr>
          <p:cNvSpPr>
            <a:spLocks noGrp="1"/>
          </p:cNvSpPr>
          <p:nvPr>
            <p:ph type="title"/>
          </p:nvPr>
        </p:nvSpPr>
        <p:spPr/>
        <p:txBody>
          <a:bodyPr/>
          <a:lstStyle/>
          <a:p>
            <a:r>
              <a:rPr lang="en-TW" dirty="0"/>
              <a:t>Properties of Functions</a:t>
            </a:r>
          </a:p>
        </p:txBody>
      </p:sp>
      <p:sp>
        <p:nvSpPr>
          <p:cNvPr id="3" name="Content Placeholder 2">
            <a:extLst>
              <a:ext uri="{FF2B5EF4-FFF2-40B4-BE49-F238E27FC236}">
                <a16:creationId xmlns:a16="http://schemas.microsoft.com/office/drawing/2014/main" id="{3CEEC016-F774-3646-BE81-895746D6AECD}"/>
              </a:ext>
            </a:extLst>
          </p:cNvPr>
          <p:cNvSpPr>
            <a:spLocks noGrp="1"/>
          </p:cNvSpPr>
          <p:nvPr>
            <p:ph idx="1"/>
          </p:nvPr>
        </p:nvSpPr>
        <p:spPr/>
        <p:txBody>
          <a:bodyPr/>
          <a:lstStyle/>
          <a:p>
            <a:pPr marL="0" indent="0">
              <a:buNone/>
            </a:pPr>
            <a:r>
              <a:rPr lang="en-TW" dirty="0"/>
              <a:t>Now, we will talk about some properties of functions:</a:t>
            </a:r>
          </a:p>
          <a:p>
            <a:pPr marL="514350" indent="-514350">
              <a:buFont typeface="Arial" panose="020B0604020202020204" pitchFamily="34" charset="0"/>
              <a:buAutoNum type="arabicPeriod"/>
            </a:pPr>
            <a:r>
              <a:rPr lang="en-TW" dirty="0"/>
              <a:t>One-to-one function</a:t>
            </a:r>
          </a:p>
          <a:p>
            <a:pPr marL="514350" indent="-514350">
              <a:buAutoNum type="arabicPeriod"/>
            </a:pPr>
            <a:r>
              <a:rPr lang="en-TW" dirty="0"/>
              <a:t>Onto function</a:t>
            </a:r>
          </a:p>
          <a:p>
            <a:pPr marL="514350" indent="-514350">
              <a:buAutoNum type="arabicPeriod"/>
            </a:pPr>
            <a:r>
              <a:rPr lang="en-TW" dirty="0"/>
              <a:t>Bijective function</a:t>
            </a:r>
          </a:p>
          <a:p>
            <a:pPr marL="0" indent="0">
              <a:buNone/>
            </a:pPr>
            <a:endParaRPr lang="en-TW" dirty="0"/>
          </a:p>
        </p:txBody>
      </p:sp>
    </p:spTree>
    <p:extLst>
      <p:ext uri="{BB962C8B-B14F-4D97-AF65-F5344CB8AC3E}">
        <p14:creationId xmlns:p14="http://schemas.microsoft.com/office/powerpoint/2010/main" val="4178761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424F-5022-134A-9461-0A153370BB01}"/>
              </a:ext>
            </a:extLst>
          </p:cNvPr>
          <p:cNvSpPr>
            <a:spLocks noGrp="1"/>
          </p:cNvSpPr>
          <p:nvPr>
            <p:ph type="title"/>
          </p:nvPr>
        </p:nvSpPr>
        <p:spPr/>
        <p:txBody>
          <a:bodyPr/>
          <a:lstStyle/>
          <a:p>
            <a:r>
              <a:rPr lang="en-TW" dirty="0"/>
              <a:t>One-to-one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CCFB0-3470-1443-9548-54F69196F125}"/>
                  </a:ext>
                </a:extLst>
              </p:cNvPr>
              <p:cNvSpPr>
                <a:spLocks noGrp="1"/>
              </p:cNvSpPr>
              <p:nvPr>
                <p:ph idx="1"/>
              </p:nvPr>
            </p:nvSpPr>
            <p:spPr>
              <a:xfrm>
                <a:off x="838200" y="1825625"/>
                <a:ext cx="5797378" cy="4667250"/>
              </a:xfrm>
            </p:spPr>
            <p:txBody>
              <a:bodyPr>
                <a:normAutofit/>
              </a:bodyPr>
              <a:lstStyle/>
              <a:p>
                <a:pPr marL="0" indent="0">
                  <a:buNone/>
                </a:pPr>
                <a:r>
                  <a:rPr lang="en-TW" dirty="0"/>
                  <a:t>A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oMath>
                </a14:m>
                <a:r>
                  <a:rPr lang="en-TW" dirty="0"/>
                  <a:t> is a one-to-one (or injective) function if no members of T is the image under </a:t>
                </a:r>
                <a14:m>
                  <m:oMath xmlns:m="http://schemas.openxmlformats.org/officeDocument/2006/math">
                    <m:r>
                      <a:rPr lang="en-US" b="0" i="1" smtClean="0">
                        <a:latin typeface="Cambria Math" panose="02040503050406030204" pitchFamily="18" charset="0"/>
                      </a:rPr>
                      <m:t>𝑓</m:t>
                    </m:r>
                  </m:oMath>
                </a14:m>
                <a:r>
                  <a:rPr lang="en-TW" dirty="0"/>
                  <a:t> of 2 distinct elements of S. </a:t>
                </a:r>
              </a:p>
              <a:p>
                <a:pPr marL="0" indent="0">
                  <a:buNone/>
                </a:pPr>
                <a:r>
                  <a:rPr lang="en-TW" dirty="0"/>
                  <a:t>A more readable definition is that, for all elements in the codomain of </a:t>
                </a:r>
                <a14:m>
                  <m:oMath xmlns:m="http://schemas.openxmlformats.org/officeDocument/2006/math">
                    <m:r>
                      <a:rPr lang="en-US" b="0" i="1" smtClean="0">
                        <a:latin typeface="Cambria Math" panose="02040503050406030204" pitchFamily="18" charset="0"/>
                      </a:rPr>
                      <m:t>𝑓</m:t>
                    </m:r>
                  </m:oMath>
                </a14:m>
                <a:r>
                  <a:rPr lang="en-TW" dirty="0"/>
                  <a:t>, there’s at most 1 value in the domain of </a:t>
                </a:r>
                <a14:m>
                  <m:oMath xmlns:m="http://schemas.openxmlformats.org/officeDocument/2006/math">
                    <m:r>
                      <a:rPr lang="en-US" b="0" i="1" smtClean="0">
                        <a:latin typeface="Cambria Math" panose="02040503050406030204" pitchFamily="18" charset="0"/>
                      </a:rPr>
                      <m:t>𝑓</m:t>
                    </m:r>
                  </m:oMath>
                </a14:m>
                <a:r>
                  <a:rPr lang="en-TW" dirty="0"/>
                  <a:t> that maps to it. (At most 1 means it would be 0 or 1, but not 2 or more.)</a:t>
                </a:r>
              </a:p>
              <a:p>
                <a:pPr marL="0" indent="0">
                  <a:buNone/>
                </a:pPr>
                <a:r>
                  <a:rPr lang="en-TW" dirty="0"/>
                  <a:t>The upper graph </a:t>
                </a:r>
                <a14:m>
                  <m:oMath xmlns:m="http://schemas.openxmlformats.org/officeDocument/2006/math">
                    <m:r>
                      <a:rPr lang="en-US" b="0" i="1" smtClean="0">
                        <a:latin typeface="Cambria Math" panose="02040503050406030204" pitchFamily="18" charset="0"/>
                      </a:rPr>
                      <m:t>𝑓</m:t>
                    </m:r>
                  </m:oMath>
                </a14:m>
                <a:r>
                  <a:rPr lang="en-TW" dirty="0"/>
                  <a:t> is one-to-one, and the lower graph </a:t>
                </a:r>
                <a14:m>
                  <m:oMath xmlns:m="http://schemas.openxmlformats.org/officeDocument/2006/math">
                    <m:r>
                      <a:rPr lang="en-US" i="1">
                        <a:latin typeface="Cambria Math" panose="02040503050406030204" pitchFamily="18" charset="0"/>
                      </a:rPr>
                      <m:t>𝑓</m:t>
                    </m:r>
                  </m:oMath>
                </a14:m>
                <a:r>
                  <a:rPr lang="en-TW" dirty="0"/>
                  <a:t> is not.</a:t>
                </a:r>
              </a:p>
            </p:txBody>
          </p:sp>
        </mc:Choice>
        <mc:Fallback xmlns="">
          <p:sp>
            <p:nvSpPr>
              <p:cNvPr id="3" name="Content Placeholder 2">
                <a:extLst>
                  <a:ext uri="{FF2B5EF4-FFF2-40B4-BE49-F238E27FC236}">
                    <a16:creationId xmlns:a16="http://schemas.microsoft.com/office/drawing/2014/main" id="{EEECCFB0-3470-1443-9548-54F69196F125}"/>
                  </a:ext>
                </a:extLst>
              </p:cNvPr>
              <p:cNvSpPr>
                <a:spLocks noGrp="1" noRot="1" noChangeAspect="1" noMove="1" noResize="1" noEditPoints="1" noAdjustHandles="1" noChangeArrowheads="1" noChangeShapeType="1" noTextEdit="1"/>
              </p:cNvSpPr>
              <p:nvPr>
                <p:ph idx="1"/>
              </p:nvPr>
            </p:nvSpPr>
            <p:spPr>
              <a:xfrm>
                <a:off x="838200" y="1825625"/>
                <a:ext cx="5797378" cy="4667250"/>
              </a:xfrm>
              <a:blipFill>
                <a:blip r:embed="rId2"/>
                <a:stretch>
                  <a:fillRect l="-2188" t="-2168" r="-3501" b="-1355"/>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E4115346-46E5-D544-832E-9E24B57412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9300" y="499025"/>
            <a:ext cx="2939577" cy="2653200"/>
          </a:xfrm>
          <a:prstGeom prst="rect">
            <a:avLst/>
          </a:prstGeom>
        </p:spPr>
      </p:pic>
      <p:pic>
        <p:nvPicPr>
          <p:cNvPr id="7" name="Graphic 6">
            <a:extLst>
              <a:ext uri="{FF2B5EF4-FFF2-40B4-BE49-F238E27FC236}">
                <a16:creationId xmlns:a16="http://schemas.microsoft.com/office/drawing/2014/main" id="{D314E547-C211-564A-AD39-3A9A9FF785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7797" y="3616853"/>
            <a:ext cx="2941080" cy="2654556"/>
          </a:xfrm>
          <a:prstGeom prst="rect">
            <a:avLst/>
          </a:prstGeom>
        </p:spPr>
      </p:pic>
    </p:spTree>
    <p:extLst>
      <p:ext uri="{BB962C8B-B14F-4D97-AF65-F5344CB8AC3E}">
        <p14:creationId xmlns:p14="http://schemas.microsoft.com/office/powerpoint/2010/main" val="2517936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1A4E3-E4D8-314F-9EB1-3C5356A151EA}"/>
              </a:ext>
            </a:extLst>
          </p:cNvPr>
          <p:cNvSpPr>
            <a:spLocks noGrp="1"/>
          </p:cNvSpPr>
          <p:nvPr>
            <p:ph type="title"/>
          </p:nvPr>
        </p:nvSpPr>
        <p:spPr/>
        <p:txBody>
          <a:bodyPr/>
          <a:lstStyle/>
          <a:p>
            <a:r>
              <a:rPr lang="en-TW" dirty="0"/>
              <a:t>One-to-one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1FDDB3-3073-FE41-8BD9-4C07DD741E72}"/>
                  </a:ext>
                </a:extLst>
              </p:cNvPr>
              <p:cNvSpPr>
                <a:spLocks noGrp="1"/>
              </p:cNvSpPr>
              <p:nvPr>
                <p:ph idx="1"/>
              </p:nvPr>
            </p:nvSpPr>
            <p:spPr>
              <a:xfrm>
                <a:off x="838200" y="1825624"/>
                <a:ext cx="10515600" cy="4550461"/>
              </a:xfrm>
            </p:spPr>
            <p:txBody>
              <a:bodyPr>
                <a:normAutofit/>
              </a:bodyPr>
              <a:lstStyle/>
              <a:p>
                <a:pPr marL="0" indent="0">
                  <a:buNone/>
                </a:pPr>
                <a:r>
                  <a:rPr lang="en-TW" dirty="0"/>
                  <a:t>From t</a:t>
                </a:r>
                <a:r>
                  <a:rPr lang="en-US" dirty="0"/>
                  <a:t>he</a:t>
                </a:r>
                <a:r>
                  <a:rPr lang="en-TW" dirty="0"/>
                  <a:t> defition of one-to-one function, we know that if </a:t>
                </a:r>
                <a14:m>
                  <m:oMath xmlns:m="http://schemas.openxmlformats.org/officeDocument/2006/math">
                    <m:r>
                      <a:rPr lang="en-US" b="0" i="1" smtClean="0">
                        <a:latin typeface="Cambria Math" panose="02040503050406030204" pitchFamily="18" charset="0"/>
                      </a:rPr>
                      <m:t>𝑓</m:t>
                    </m:r>
                  </m:oMath>
                </a14:m>
                <a:r>
                  <a:rPr lang="en-TW" dirty="0"/>
                  <a:t> is one-to-one, then the following statement is true: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TW" dirty="0"/>
              </a:p>
              <a:p>
                <a:pPr marL="0" indent="0">
                  <a:buNone/>
                </a:pPr>
                <a:r>
                  <a:rPr lang="en-TW" dirty="0"/>
                  <a:t>This is true since if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𝑏</m:t>
                        </m:r>
                      </m:e>
                    </m:d>
                  </m:oMath>
                </a14:m>
                <a:r>
                  <a:rPr lang="en-TW" dirty="0"/>
                  <a:t> and </a:t>
                </a:r>
                <a14:m>
                  <m:oMath xmlns:m="http://schemas.openxmlformats.org/officeDocument/2006/math">
                    <m:r>
                      <a:rPr lang="en-US" i="1">
                        <a:latin typeface="Cambria Math" panose="02040503050406030204" pitchFamily="18" charset="0"/>
                        <a:ea typeface="Cambria Math" panose="02040503050406030204" pitchFamily="18" charset="0"/>
                      </a:rPr>
                      <m:t>𝑎</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oMath>
                </a14:m>
                <a:r>
                  <a:rPr lang="en-TW" dirty="0"/>
                  <a:t>, then it violates the definition of one-to-one function, as one value in the codomain has 2 distinct values of domain mapping to it.</a:t>
                </a:r>
              </a:p>
              <a:p>
                <a:pPr marL="0" indent="0">
                  <a:buNone/>
                </a:pPr>
                <a:r>
                  <a:rPr lang="en-TW" dirty="0"/>
                  <a:t>Then, according to the implication law in chapter 1, we know that </a:t>
                </a:r>
              </a:p>
              <a:p>
                <a:pPr marL="0" indent="0" algn="ctr">
                  <a:buNone/>
                </a:pPr>
                <a14:m>
                  <m:oMath xmlns:m="http://schemas.openxmlformats.org/officeDocument/2006/math">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𝑏</m:t>
                        </m:r>
                      </m:e>
                    </m:d>
                  </m:oMath>
                </a14:m>
                <a:endParaRPr lang="en-TW" dirty="0"/>
              </a:p>
              <a:p>
                <a:pPr marL="0" indent="0">
                  <a:buNone/>
                </a:pPr>
                <a:r>
                  <a:rPr lang="en-TW" dirty="0"/>
                  <a:t>must be true as well. We can use this fact to test if a function is one-to-one.</a:t>
                </a:r>
              </a:p>
            </p:txBody>
          </p:sp>
        </mc:Choice>
        <mc:Fallback xmlns="">
          <p:sp>
            <p:nvSpPr>
              <p:cNvPr id="3" name="Content Placeholder 2">
                <a:extLst>
                  <a:ext uri="{FF2B5EF4-FFF2-40B4-BE49-F238E27FC236}">
                    <a16:creationId xmlns:a16="http://schemas.microsoft.com/office/drawing/2014/main" id="{7A1FDDB3-3073-FE41-8BD9-4C07DD741E72}"/>
                  </a:ext>
                </a:extLst>
              </p:cNvPr>
              <p:cNvSpPr>
                <a:spLocks noGrp="1" noRot="1" noChangeAspect="1" noMove="1" noResize="1" noEditPoints="1" noAdjustHandles="1" noChangeArrowheads="1" noChangeShapeType="1" noTextEdit="1"/>
              </p:cNvSpPr>
              <p:nvPr>
                <p:ph idx="1"/>
              </p:nvPr>
            </p:nvSpPr>
            <p:spPr>
              <a:xfrm>
                <a:off x="838200" y="1825624"/>
                <a:ext cx="10515600" cy="4550461"/>
              </a:xfrm>
              <a:blipFill>
                <a:blip r:embed="rId2"/>
                <a:stretch>
                  <a:fillRect l="-1206" t="-2222" r="-362" b="-1111"/>
                </a:stretch>
              </a:blipFill>
            </p:spPr>
            <p:txBody>
              <a:bodyPr/>
              <a:lstStyle/>
              <a:p>
                <a:r>
                  <a:rPr lang="en-TW">
                    <a:noFill/>
                  </a:rPr>
                  <a:t> </a:t>
                </a:r>
              </a:p>
            </p:txBody>
          </p:sp>
        </mc:Fallback>
      </mc:AlternateContent>
    </p:spTree>
    <p:extLst>
      <p:ext uri="{BB962C8B-B14F-4D97-AF65-F5344CB8AC3E}">
        <p14:creationId xmlns:p14="http://schemas.microsoft.com/office/powerpoint/2010/main" val="2957244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a:t>5-1</a:t>
            </a:r>
            <a:br>
              <a:rPr lang="en-US" sz="5400"/>
            </a:br>
            <a:r>
              <a:rPr lang="en-US" sz="5400"/>
              <a:t>Relations</a:t>
            </a:r>
            <a:endParaRPr lang="en-TW" sz="54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50" name="Group 4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51" name="Rectangle 5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65E1725-ECF0-884C-96FE-8A818A508A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4204110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CDF0BC-4EB7-FA45-A952-9AECE0EBD117}"/>
              </a:ext>
            </a:extLst>
          </p:cNvPr>
          <p:cNvSpPr>
            <a:spLocks noGrp="1"/>
          </p:cNvSpPr>
          <p:nvPr>
            <p:ph type="title"/>
          </p:nvPr>
        </p:nvSpPr>
        <p:spPr>
          <a:xfrm>
            <a:off x="529279" y="547814"/>
            <a:ext cx="5167185" cy="1680519"/>
          </a:xfrm>
        </p:spPr>
        <p:txBody>
          <a:bodyPr>
            <a:normAutofit/>
          </a:bodyPr>
          <a:lstStyle/>
          <a:p>
            <a:r>
              <a:rPr lang="en-TW" sz="4000" dirty="0"/>
              <a:t>One-to-one Function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1BA33D3-CE69-ED4C-830B-69D328C773AA}"/>
                  </a:ext>
                </a:extLst>
              </p:cNvPr>
              <p:cNvSpPr>
                <a:spLocks noGrp="1"/>
              </p:cNvSpPr>
              <p:nvPr>
                <p:ph idx="1"/>
              </p:nvPr>
            </p:nvSpPr>
            <p:spPr>
              <a:xfrm>
                <a:off x="5449330" y="547815"/>
                <a:ext cx="6610865" cy="1680519"/>
              </a:xfrm>
            </p:spPr>
            <p:txBody>
              <a:bodyPr anchor="ctr">
                <a:noAutofit/>
              </a:bodyPr>
              <a:lstStyle/>
              <a:p>
                <a:pPr marL="0" indent="0">
                  <a:buNone/>
                </a:pPr>
                <a:r>
                  <a:rPr lang="en-TW" sz="2400" dirty="0"/>
                  <a:t>By drawing a horizontal line on the graph, we can test if a function is one-to-one or not. The function </a:t>
                </a:r>
                <a14:m>
                  <m:oMath xmlns:m="http://schemas.openxmlformats.org/officeDocument/2006/math">
                    <m:r>
                      <a:rPr lang="en-US" sz="2400" b="0" i="1">
                        <a:latin typeface="Cambria Math" panose="02040503050406030204" pitchFamily="18" charset="0"/>
                      </a:rPr>
                      <m:t>𝑓</m:t>
                    </m:r>
                    <m:d>
                      <m:dPr>
                        <m:ctrlPr>
                          <a:rPr lang="en-US" sz="2400" b="0" i="1">
                            <a:latin typeface="Cambria Math" panose="02040503050406030204" pitchFamily="18" charset="0"/>
                          </a:rPr>
                        </m:ctrlPr>
                      </m:dPr>
                      <m:e>
                        <m:r>
                          <a:rPr lang="en-US" sz="2400" b="0" i="1">
                            <a:latin typeface="Cambria Math" panose="02040503050406030204" pitchFamily="18" charset="0"/>
                          </a:rPr>
                          <m:t>𝑥</m:t>
                        </m:r>
                      </m:e>
                    </m:d>
                    <m:r>
                      <a:rPr lang="en-US" sz="2400" b="0" i="1">
                        <a:latin typeface="Cambria Math" panose="02040503050406030204" pitchFamily="18" charset="0"/>
                      </a:rPr>
                      <m:t>=</m:t>
                    </m:r>
                    <m:sSup>
                      <m:sSupPr>
                        <m:ctrlPr>
                          <a:rPr lang="en-US" sz="2400" b="0" i="1">
                            <a:latin typeface="Cambria Math" panose="02040503050406030204" pitchFamily="18" charset="0"/>
                          </a:rPr>
                        </m:ctrlPr>
                      </m:sSupPr>
                      <m:e>
                        <m:r>
                          <a:rPr lang="en-US" sz="2400" b="0" i="1">
                            <a:latin typeface="Cambria Math" panose="02040503050406030204" pitchFamily="18" charset="0"/>
                          </a:rPr>
                          <m:t>𝑥</m:t>
                        </m:r>
                      </m:e>
                      <m:sup>
                        <m:r>
                          <a:rPr lang="en-US" sz="2400" b="0" i="1">
                            <a:latin typeface="Cambria Math" panose="02040503050406030204" pitchFamily="18" charset="0"/>
                          </a:rPr>
                          <m:t>2</m:t>
                        </m:r>
                      </m:sup>
                    </m:sSup>
                  </m:oMath>
                </a14:m>
                <a:r>
                  <a:rPr lang="en-TW" sz="2400" dirty="0"/>
                  <a:t> is not one-to-one (since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𝑎</m:t>
                        </m:r>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𝑏</m:t>
                        </m:r>
                      </m:e>
                    </m:d>
                  </m:oMath>
                </a14:m>
                <a:r>
                  <a:rPr lang="en-TW" sz="2400" dirty="0"/>
                  <a:t> but a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TW" sz="2400" dirty="0"/>
                  <a:t> b), and </a:t>
                </a:r>
                <a14:m>
                  <m:oMath xmlns:m="http://schemas.openxmlformats.org/officeDocument/2006/math">
                    <m:r>
                      <a:rPr lang="en-US" sz="2400" b="0" i="1">
                        <a:latin typeface="Cambria Math" panose="02040503050406030204" pitchFamily="18" charset="0"/>
                      </a:rPr>
                      <m:t>𝑓</m:t>
                    </m:r>
                    <m:d>
                      <m:dPr>
                        <m:ctrlPr>
                          <a:rPr lang="en-US" sz="2400" b="0" i="1">
                            <a:latin typeface="Cambria Math" panose="02040503050406030204" pitchFamily="18" charset="0"/>
                          </a:rPr>
                        </m:ctrlPr>
                      </m:dPr>
                      <m:e>
                        <m:r>
                          <a:rPr lang="en-US" sz="2400" b="0" i="1">
                            <a:latin typeface="Cambria Math" panose="02040503050406030204" pitchFamily="18" charset="0"/>
                          </a:rPr>
                          <m:t>𝑥</m:t>
                        </m:r>
                      </m:e>
                    </m:d>
                    <m:r>
                      <a:rPr lang="en-US" sz="2400" b="0" i="1">
                        <a:latin typeface="Cambria Math" panose="02040503050406030204" pitchFamily="18" charset="0"/>
                      </a:rPr>
                      <m:t>=</m:t>
                    </m:r>
                    <m:sSup>
                      <m:sSupPr>
                        <m:ctrlPr>
                          <a:rPr lang="en-US" sz="2400" b="0" i="1">
                            <a:latin typeface="Cambria Math" panose="02040503050406030204" pitchFamily="18" charset="0"/>
                          </a:rPr>
                        </m:ctrlPr>
                      </m:sSupPr>
                      <m:e>
                        <m:r>
                          <a:rPr lang="en-US" sz="2400" b="0" i="1">
                            <a:latin typeface="Cambria Math" panose="02040503050406030204" pitchFamily="18" charset="0"/>
                          </a:rPr>
                          <m:t>𝑥</m:t>
                        </m:r>
                      </m:e>
                      <m:sup>
                        <m:r>
                          <a:rPr lang="en-US" sz="2400" b="0" i="1">
                            <a:latin typeface="Cambria Math" panose="02040503050406030204" pitchFamily="18" charset="0"/>
                          </a:rPr>
                          <m:t>3</m:t>
                        </m:r>
                      </m:sup>
                    </m:sSup>
                  </m:oMath>
                </a14:m>
                <a:r>
                  <a:rPr lang="en-TW" sz="2400" dirty="0"/>
                  <a:t> is.</a:t>
                </a:r>
              </a:p>
            </p:txBody>
          </p:sp>
        </mc:Choice>
        <mc:Fallback xmlns="">
          <p:sp>
            <p:nvSpPr>
              <p:cNvPr id="7" name="Content Placeholder 6">
                <a:extLst>
                  <a:ext uri="{FF2B5EF4-FFF2-40B4-BE49-F238E27FC236}">
                    <a16:creationId xmlns:a16="http://schemas.microsoft.com/office/drawing/2014/main" id="{11BA33D3-CE69-ED4C-830B-69D328C773AA}"/>
                  </a:ext>
                </a:extLst>
              </p:cNvPr>
              <p:cNvSpPr>
                <a:spLocks noGrp="1" noRot="1" noChangeAspect="1" noMove="1" noResize="1" noEditPoints="1" noAdjustHandles="1" noChangeArrowheads="1" noChangeShapeType="1" noTextEdit="1"/>
              </p:cNvSpPr>
              <p:nvPr>
                <p:ph idx="1"/>
              </p:nvPr>
            </p:nvSpPr>
            <p:spPr>
              <a:xfrm>
                <a:off x="5449330" y="547815"/>
                <a:ext cx="6610865" cy="1680519"/>
              </a:xfrm>
              <a:blipFill>
                <a:blip r:embed="rId2"/>
                <a:stretch>
                  <a:fillRect l="-1536" b="-752"/>
                </a:stretch>
              </a:blipFill>
            </p:spPr>
            <p:txBody>
              <a:bodyPr/>
              <a:lstStyle/>
              <a:p>
                <a:r>
                  <a:rPr lang="en-TW">
                    <a:noFill/>
                  </a:rPr>
                  <a:t> </a:t>
                </a:r>
              </a:p>
            </p:txBody>
          </p:sp>
        </mc:Fallback>
      </mc:AlternateContent>
      <p:pic>
        <p:nvPicPr>
          <p:cNvPr id="9" name="Graphic 8">
            <a:extLst>
              <a:ext uri="{FF2B5EF4-FFF2-40B4-BE49-F238E27FC236}">
                <a16:creationId xmlns:a16="http://schemas.microsoft.com/office/drawing/2014/main" id="{CD49F310-879F-6D4C-B0F6-D7CC1D69A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6217" y="2421924"/>
            <a:ext cx="3711146" cy="3711146"/>
          </a:xfrm>
          <a:prstGeom prst="rect">
            <a:avLst/>
          </a:prstGeom>
        </p:spPr>
      </p:pic>
      <p:pic>
        <p:nvPicPr>
          <p:cNvPr id="13" name="Graphic 12">
            <a:extLst>
              <a:ext uri="{FF2B5EF4-FFF2-40B4-BE49-F238E27FC236}">
                <a16:creationId xmlns:a16="http://schemas.microsoft.com/office/drawing/2014/main" id="{F6A814F5-F837-E042-B421-8EDDD6FC09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6413" y="2421924"/>
            <a:ext cx="3711146" cy="3711146"/>
          </a:xfrm>
          <a:prstGeom prst="rect">
            <a:avLst/>
          </a:prstGeom>
        </p:spPr>
      </p:pic>
    </p:spTree>
    <p:extLst>
      <p:ext uri="{BB962C8B-B14F-4D97-AF65-F5344CB8AC3E}">
        <p14:creationId xmlns:p14="http://schemas.microsoft.com/office/powerpoint/2010/main" val="1046620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068A4-CE5D-0149-B6D1-FDA84CCF0567}"/>
              </a:ext>
            </a:extLst>
          </p:cNvPr>
          <p:cNvSpPr>
            <a:spLocks noGrp="1"/>
          </p:cNvSpPr>
          <p:nvPr>
            <p:ph type="title"/>
          </p:nvPr>
        </p:nvSpPr>
        <p:spPr/>
        <p:txBody>
          <a:bodyPr/>
          <a:lstStyle/>
          <a:p>
            <a:r>
              <a:rPr lang="en-TW" dirty="0"/>
              <a:t>Onto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C3A16A-C201-0A48-808F-94E6ECC6D970}"/>
                  </a:ext>
                </a:extLst>
              </p:cNvPr>
              <p:cNvSpPr>
                <a:spLocks noGrp="1"/>
              </p:cNvSpPr>
              <p:nvPr>
                <p:ph idx="1"/>
              </p:nvPr>
            </p:nvSpPr>
            <p:spPr>
              <a:xfrm>
                <a:off x="838200" y="1825624"/>
                <a:ext cx="6279292" cy="5032376"/>
              </a:xfrm>
            </p:spPr>
            <p:txBody>
              <a:bodyPr>
                <a:normAutofit/>
              </a:bodyPr>
              <a:lstStyle/>
              <a:p>
                <a:pPr marL="0" indent="0">
                  <a:buNone/>
                </a:pPr>
                <a:r>
                  <a:rPr lang="en-TW" dirty="0"/>
                  <a:t>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a14:m>
                <a:r>
                  <a:rPr lang="en-TW" dirty="0"/>
                  <a:t> is an onto (or surjective) function if the range of </a:t>
                </a:r>
                <a14:m>
                  <m:oMath xmlns:m="http://schemas.openxmlformats.org/officeDocument/2006/math">
                    <m:r>
                      <a:rPr lang="en-US" b="0" i="1" smtClean="0">
                        <a:latin typeface="Cambria Math" panose="02040503050406030204" pitchFamily="18" charset="0"/>
                      </a:rPr>
                      <m:t>𝑓</m:t>
                    </m:r>
                  </m:oMath>
                </a14:m>
                <a:r>
                  <a:rPr lang="en-TW" dirty="0"/>
                  <a:t> equals the codomain of </a:t>
                </a:r>
                <a14:m>
                  <m:oMath xmlns:m="http://schemas.openxmlformats.org/officeDocument/2006/math">
                    <m:r>
                      <a:rPr lang="en-US" b="0" i="1" smtClean="0">
                        <a:latin typeface="Cambria Math" panose="02040503050406030204" pitchFamily="18" charset="0"/>
                      </a:rPr>
                      <m:t>𝑓</m:t>
                    </m:r>
                  </m:oMath>
                </a14:m>
                <a:r>
                  <a:rPr lang="en-TW" dirty="0"/>
                  <a:t>.</a:t>
                </a:r>
              </a:p>
              <a:p>
                <a:pPr marL="0" indent="0">
                  <a:buNone/>
                </a:pPr>
                <a:r>
                  <a:rPr lang="en-TW" dirty="0"/>
                  <a:t>A more readable definition is that, for all elements in the codomain of </a:t>
                </a:r>
                <a14:m>
                  <m:oMath xmlns:m="http://schemas.openxmlformats.org/officeDocument/2006/math">
                    <m:r>
                      <a:rPr lang="en-US" i="1">
                        <a:latin typeface="Cambria Math" panose="02040503050406030204" pitchFamily="18" charset="0"/>
                      </a:rPr>
                      <m:t>𝑓</m:t>
                    </m:r>
                  </m:oMath>
                </a14:m>
                <a:r>
                  <a:rPr lang="en-TW" dirty="0"/>
                  <a:t>, there’s at least 1 value in the domain of </a:t>
                </a:r>
                <a14:m>
                  <m:oMath xmlns:m="http://schemas.openxmlformats.org/officeDocument/2006/math">
                    <m:r>
                      <a:rPr lang="en-US" i="1">
                        <a:latin typeface="Cambria Math" panose="02040503050406030204" pitchFamily="18" charset="0"/>
                      </a:rPr>
                      <m:t>𝑓</m:t>
                    </m:r>
                  </m:oMath>
                </a14:m>
                <a:r>
                  <a:rPr lang="en-TW" dirty="0"/>
                  <a:t> that maps to it. (At least 1 means it cannot be 0.)</a:t>
                </a:r>
              </a:p>
              <a:p>
                <a:pPr marL="0" indent="0">
                  <a:buNone/>
                </a:pPr>
                <a:r>
                  <a:rPr lang="en-TW" dirty="0"/>
                  <a:t>The upper graph </a:t>
                </a:r>
                <a14:m>
                  <m:oMath xmlns:m="http://schemas.openxmlformats.org/officeDocument/2006/math">
                    <m:r>
                      <a:rPr lang="en-US" i="1">
                        <a:latin typeface="Cambria Math" panose="02040503050406030204" pitchFamily="18" charset="0"/>
                      </a:rPr>
                      <m:t>𝑓</m:t>
                    </m:r>
                  </m:oMath>
                </a14:m>
                <a:r>
                  <a:rPr lang="en-TW" dirty="0"/>
                  <a:t> is onto, and the lower graph </a:t>
                </a:r>
                <a14:m>
                  <m:oMath xmlns:m="http://schemas.openxmlformats.org/officeDocument/2006/math">
                    <m:r>
                      <a:rPr lang="en-US" i="1">
                        <a:latin typeface="Cambria Math" panose="02040503050406030204" pitchFamily="18" charset="0"/>
                      </a:rPr>
                      <m:t>𝑓</m:t>
                    </m:r>
                  </m:oMath>
                </a14:m>
                <a:r>
                  <a:rPr lang="en-TW" dirty="0"/>
                  <a:t> is not.</a:t>
                </a:r>
              </a:p>
              <a:p>
                <a:pPr marL="0" indent="0">
                  <a:buNone/>
                </a:pPr>
                <a:r>
                  <a:rPr lang="en-TW" sz="2200" dirty="0"/>
                  <a:t>*. One-to-one that means for each y, there’s </a:t>
                </a:r>
                <a:r>
                  <a:rPr lang="en-TW" sz="2200" b="1" dirty="0"/>
                  <a:t>at most </a:t>
                </a:r>
                <a:r>
                  <a:rPr lang="en-TW" sz="2200" dirty="0"/>
                  <a:t>1 x that maps to it. Onto means that for each y, there’s </a:t>
                </a:r>
                <a:r>
                  <a:rPr lang="en-TW" sz="2200" b="1" dirty="0"/>
                  <a:t>at least </a:t>
                </a:r>
                <a:r>
                  <a:rPr lang="en-TW" sz="2200" dirty="0"/>
                  <a:t>1 x that maps to it.</a:t>
                </a:r>
              </a:p>
            </p:txBody>
          </p:sp>
        </mc:Choice>
        <mc:Fallback xmlns="">
          <p:sp>
            <p:nvSpPr>
              <p:cNvPr id="3" name="Content Placeholder 2">
                <a:extLst>
                  <a:ext uri="{FF2B5EF4-FFF2-40B4-BE49-F238E27FC236}">
                    <a16:creationId xmlns:a16="http://schemas.microsoft.com/office/drawing/2014/main" id="{00C3A16A-C201-0A48-808F-94E6ECC6D970}"/>
                  </a:ext>
                </a:extLst>
              </p:cNvPr>
              <p:cNvSpPr>
                <a:spLocks noGrp="1" noRot="1" noChangeAspect="1" noMove="1" noResize="1" noEditPoints="1" noAdjustHandles="1" noChangeArrowheads="1" noChangeShapeType="1" noTextEdit="1"/>
              </p:cNvSpPr>
              <p:nvPr>
                <p:ph idx="1"/>
              </p:nvPr>
            </p:nvSpPr>
            <p:spPr>
              <a:xfrm>
                <a:off x="838200" y="1825624"/>
                <a:ext cx="6279292" cy="5032376"/>
              </a:xfrm>
              <a:blipFill>
                <a:blip r:embed="rId2"/>
                <a:stretch>
                  <a:fillRect l="-2020" t="-2015" r="-3030"/>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8FCD052C-E562-9749-A79E-8254797521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1827" y="629610"/>
            <a:ext cx="3101546" cy="2799390"/>
          </a:xfrm>
          <a:prstGeom prst="rect">
            <a:avLst/>
          </a:prstGeom>
        </p:spPr>
      </p:pic>
      <p:pic>
        <p:nvPicPr>
          <p:cNvPr id="7" name="Graphic 6">
            <a:extLst>
              <a:ext uri="{FF2B5EF4-FFF2-40B4-BE49-F238E27FC236}">
                <a16:creationId xmlns:a16="http://schemas.microsoft.com/office/drawing/2014/main" id="{EC00E323-4CB3-FA4E-B6C2-9F468B68F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1827" y="3693485"/>
            <a:ext cx="3101546" cy="2799390"/>
          </a:xfrm>
          <a:prstGeom prst="rect">
            <a:avLst/>
          </a:prstGeom>
        </p:spPr>
      </p:pic>
    </p:spTree>
    <p:extLst>
      <p:ext uri="{BB962C8B-B14F-4D97-AF65-F5344CB8AC3E}">
        <p14:creationId xmlns:p14="http://schemas.microsoft.com/office/powerpoint/2010/main" val="3062173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FAD5E-5AF5-CA49-9FAF-39EEF7547F86}"/>
              </a:ext>
            </a:extLst>
          </p:cNvPr>
          <p:cNvSpPr>
            <a:spLocks noGrp="1"/>
          </p:cNvSpPr>
          <p:nvPr>
            <p:ph type="title"/>
          </p:nvPr>
        </p:nvSpPr>
        <p:spPr/>
        <p:txBody>
          <a:bodyPr/>
          <a:lstStyle/>
          <a:p>
            <a:r>
              <a:rPr lang="en-TW" dirty="0"/>
              <a:t>Bijective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3300AC-24C1-FD4A-928A-25420731B7F9}"/>
                  </a:ext>
                </a:extLst>
              </p:cNvPr>
              <p:cNvSpPr>
                <a:spLocks noGrp="1"/>
              </p:cNvSpPr>
              <p:nvPr>
                <p:ph idx="1"/>
              </p:nvPr>
            </p:nvSpPr>
            <p:spPr>
              <a:xfrm>
                <a:off x="838200" y="1825625"/>
                <a:ext cx="7379044" cy="4351338"/>
              </a:xfrm>
            </p:spPr>
            <p:txBody>
              <a:bodyPr/>
              <a:lstStyle/>
              <a:p>
                <a:pPr marL="0" indent="0">
                  <a:buNone/>
                </a:pPr>
                <a:r>
                  <a:rPr lang="en-TW" dirty="0"/>
                  <a:t>A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oMath>
                </a14:m>
                <a:r>
                  <a:rPr lang="en-TW" dirty="0"/>
                  <a:t> is a</a:t>
                </a:r>
                <a:r>
                  <a:rPr lang="zh-TW" altLang="en-US" dirty="0"/>
                  <a:t> </a:t>
                </a:r>
                <a:r>
                  <a:rPr lang="en-US" altLang="zh-TW" dirty="0"/>
                  <a:t>bijective</a:t>
                </a:r>
                <a:r>
                  <a:rPr lang="zh-TW" altLang="en-US" dirty="0"/>
                  <a:t> </a:t>
                </a:r>
                <a:r>
                  <a:rPr lang="en-TW" dirty="0"/>
                  <a:t>function if the function </a:t>
                </a:r>
                <a14:m>
                  <m:oMath xmlns:m="http://schemas.openxmlformats.org/officeDocument/2006/math">
                    <m:r>
                      <a:rPr lang="en-US" i="1">
                        <a:latin typeface="Cambria Math" panose="02040503050406030204" pitchFamily="18" charset="0"/>
                      </a:rPr>
                      <m:t>𝑓</m:t>
                    </m:r>
                  </m:oMath>
                </a14:m>
                <a:r>
                  <a:rPr lang="en-TW" dirty="0"/>
                  <a:t> </a:t>
                </a:r>
                <a:r>
                  <a:rPr lang="en-US" dirty="0"/>
                  <a:t>is both one-to-one and onto.</a:t>
                </a:r>
                <a:endParaRPr lang="en-TW" dirty="0"/>
              </a:p>
              <a:p>
                <a:pPr marL="0" indent="0">
                  <a:buNone/>
                </a:pPr>
                <a:r>
                  <a:rPr lang="en-TW" dirty="0"/>
                  <a:t>We know that One-to-one that means for each y, there’s </a:t>
                </a:r>
                <a:r>
                  <a:rPr lang="en-TW" b="1" dirty="0"/>
                  <a:t>at most </a:t>
                </a:r>
                <a:r>
                  <a:rPr lang="en-TW" dirty="0"/>
                  <a:t>1 x that maps to it. Onto means that for each y, there’s </a:t>
                </a:r>
                <a:r>
                  <a:rPr lang="en-TW" b="1" dirty="0"/>
                  <a:t>at least </a:t>
                </a:r>
                <a:r>
                  <a:rPr lang="en-TW" dirty="0"/>
                  <a:t>1 x that maps to it. Therefore, for each y in T, there’s </a:t>
                </a:r>
                <a:r>
                  <a:rPr lang="en-TW" b="1" dirty="0"/>
                  <a:t>at least 1 and at most 1 </a:t>
                </a:r>
                <a:r>
                  <a:rPr lang="en-TW" dirty="0"/>
                  <a:t>x that maps to it, which means for each y in T, there’s exactly 1 x from S that maps to it.</a:t>
                </a:r>
              </a:p>
              <a:p>
                <a:pPr marL="0" indent="0">
                  <a:buNone/>
                </a:pPr>
                <a:r>
                  <a:rPr lang="en-TW" dirty="0"/>
                  <a:t>Then, we know that bijective function means that the elements of S and T are paired one on one.</a:t>
                </a:r>
              </a:p>
            </p:txBody>
          </p:sp>
        </mc:Choice>
        <mc:Fallback xmlns="">
          <p:sp>
            <p:nvSpPr>
              <p:cNvPr id="3" name="Content Placeholder 2">
                <a:extLst>
                  <a:ext uri="{FF2B5EF4-FFF2-40B4-BE49-F238E27FC236}">
                    <a16:creationId xmlns:a16="http://schemas.microsoft.com/office/drawing/2014/main" id="{693300AC-24C1-FD4A-928A-25420731B7F9}"/>
                  </a:ext>
                </a:extLst>
              </p:cNvPr>
              <p:cNvSpPr>
                <a:spLocks noGrp="1" noRot="1" noChangeAspect="1" noMove="1" noResize="1" noEditPoints="1" noAdjustHandles="1" noChangeArrowheads="1" noChangeShapeType="1" noTextEdit="1"/>
              </p:cNvSpPr>
              <p:nvPr>
                <p:ph idx="1"/>
              </p:nvPr>
            </p:nvSpPr>
            <p:spPr>
              <a:xfrm>
                <a:off x="838200" y="1825625"/>
                <a:ext cx="7379044" cy="4351338"/>
              </a:xfrm>
              <a:blipFill>
                <a:blip r:embed="rId2"/>
                <a:stretch>
                  <a:fillRect l="-1718" t="-2326" r="-2405"/>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1C222228-7664-2C44-849E-09BEAA7630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3540" y="1825625"/>
            <a:ext cx="2660260" cy="2401094"/>
          </a:xfrm>
          <a:prstGeom prst="rect">
            <a:avLst/>
          </a:prstGeom>
        </p:spPr>
      </p:pic>
    </p:spTree>
    <p:extLst>
      <p:ext uri="{BB962C8B-B14F-4D97-AF65-F5344CB8AC3E}">
        <p14:creationId xmlns:p14="http://schemas.microsoft.com/office/powerpoint/2010/main" val="2316798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6578-E059-DB41-A992-D5CBA3172C73}"/>
              </a:ext>
            </a:extLst>
          </p:cNvPr>
          <p:cNvSpPr>
            <a:spLocks noGrp="1"/>
          </p:cNvSpPr>
          <p:nvPr>
            <p:ph type="title"/>
          </p:nvPr>
        </p:nvSpPr>
        <p:spPr/>
        <p:txBody>
          <a:bodyPr/>
          <a:lstStyle/>
          <a:p>
            <a:r>
              <a:rPr lang="en-TW" dirty="0"/>
              <a:t>Inverse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77A54-BE93-FA41-B494-316802209222}"/>
                  </a:ext>
                </a:extLst>
              </p:cNvPr>
              <p:cNvSpPr>
                <a:spLocks noGrp="1"/>
              </p:cNvSpPr>
              <p:nvPr>
                <p:ph idx="1"/>
              </p:nvPr>
            </p:nvSpPr>
            <p:spPr>
              <a:xfrm>
                <a:off x="838200" y="1825624"/>
                <a:ext cx="10515599" cy="4871738"/>
              </a:xfrm>
            </p:spPr>
            <p:txBody>
              <a:bodyPr>
                <a:normAutofit/>
              </a:bodyPr>
              <a:lstStyle/>
              <a:p>
                <a:pPr marL="0" indent="0">
                  <a:buNone/>
                </a:pPr>
                <a:r>
                  <a:rPr lang="en-TW" dirty="0"/>
                  <a:t>A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a14:m>
                <a:r>
                  <a:rPr lang="en-TW" dirty="0"/>
                  <a:t> are both functions, then </a:t>
                </a:r>
                <a14:m>
                  <m:oMath xmlns:m="http://schemas.openxmlformats.org/officeDocument/2006/math">
                    <m:r>
                      <a:rPr lang="en-US" b="0" i="1" smtClean="0">
                        <a:latin typeface="Cambria Math" panose="02040503050406030204" pitchFamily="18" charset="0"/>
                      </a:rPr>
                      <m:t>𝑔</m:t>
                    </m:r>
                  </m:oMath>
                </a14:m>
                <a:r>
                  <a:rPr lang="en-TW" dirty="0"/>
                  <a:t> is called the inverse function of </a:t>
                </a:r>
                <a14:m>
                  <m:oMath xmlns:m="http://schemas.openxmlformats.org/officeDocument/2006/math">
                    <m:r>
                      <a:rPr lang="en-US" b="0" i="1" smtClean="0">
                        <a:latin typeface="Cambria Math" panose="02040503050406030204" pitchFamily="18" charset="0"/>
                      </a:rPr>
                      <m:t>𝑓</m:t>
                    </m:r>
                  </m:oMath>
                </a14:m>
                <a:r>
                  <a:rPr lang="en-TW" dirty="0"/>
                  <a:t>, and </a:t>
                </a:r>
                <a14:m>
                  <m:oMath xmlns:m="http://schemas.openxmlformats.org/officeDocument/2006/math">
                    <m:r>
                      <a:rPr lang="en-US" i="1">
                        <a:latin typeface="Cambria Math" panose="02040503050406030204" pitchFamily="18" charset="0"/>
                      </a:rPr>
                      <m:t>𝑔</m:t>
                    </m:r>
                  </m:oMath>
                </a14:m>
                <a:r>
                  <a:rPr lang="en-TW" dirty="0"/>
                  <a:t> is often denoted as </a:t>
                </a:r>
                <a14:m>
                  <m:oMath xmlns:m="http://schemas.openxmlformats.org/officeDocument/2006/math">
                    <m:sSup>
                      <m:sSupPr>
                        <m:ctrlPr>
                          <a:rPr lang="en-TW"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oMath>
                </a14:m>
                <a:r>
                  <a:rPr lang="en-TW" dirty="0"/>
                  <a:t>. The necessary condition for </a:t>
                </a:r>
                <a14:m>
                  <m:oMath xmlns:m="http://schemas.openxmlformats.org/officeDocument/2006/math">
                    <m:r>
                      <a:rPr lang="en-US" b="0" i="1" smtClean="0">
                        <a:latin typeface="Cambria Math" panose="02040503050406030204" pitchFamily="18" charset="0"/>
                      </a:rPr>
                      <m:t>𝑓</m:t>
                    </m:r>
                  </m:oMath>
                </a14:m>
                <a:r>
                  <a:rPr lang="en-TW" dirty="0"/>
                  <a:t> to have an inverse function is -  </a:t>
                </a:r>
                <a14:m>
                  <m:oMath xmlns:m="http://schemas.openxmlformats.org/officeDocument/2006/math">
                    <m:r>
                      <a:rPr lang="en-US" i="1">
                        <a:latin typeface="Cambria Math" panose="02040503050406030204" pitchFamily="18" charset="0"/>
                      </a:rPr>
                      <m:t>𝑓</m:t>
                    </m:r>
                  </m:oMath>
                </a14:m>
                <a:r>
                  <a:rPr lang="en-TW" dirty="0"/>
                  <a:t> must be a bijective function.</a:t>
                </a:r>
              </a:p>
              <a:p>
                <a:pPr marL="0" indent="0">
                  <a:buNone/>
                </a:pPr>
                <a:r>
                  <a:rPr lang="en-TW" dirty="0"/>
                  <a:t>If </a:t>
                </a:r>
                <a14:m>
                  <m:oMath xmlns:m="http://schemas.openxmlformats.org/officeDocument/2006/math">
                    <m:r>
                      <a:rPr lang="en-US" i="1">
                        <a:latin typeface="Cambria Math" panose="02040503050406030204" pitchFamily="18" charset="0"/>
                      </a:rPr>
                      <m:t>𝑓</m:t>
                    </m:r>
                  </m:oMath>
                </a14:m>
                <a:r>
                  <a:rPr lang="en-TW" dirty="0"/>
                  <a:t> is one-to-one but not onto, then for function </a:t>
                </a:r>
                <a14:m>
                  <m:oMath xmlns:m="http://schemas.openxmlformats.org/officeDocument/2006/math">
                    <m:r>
                      <a:rPr lang="en-US" i="1">
                        <a:latin typeface="Cambria Math" panose="02040503050406030204" pitchFamily="18" charset="0"/>
                      </a:rPr>
                      <m:t>𝑔</m:t>
                    </m:r>
                  </m:oMath>
                </a14:m>
                <a:r>
                  <a:rPr lang="en-TW" dirty="0"/>
                  <a:t>, elements in </a:t>
                </a:r>
                <a:r>
                  <a:rPr lang="en-US" dirty="0"/>
                  <a:t>T</a:t>
                </a:r>
                <a:r>
                  <a:rPr lang="en-TW" dirty="0"/>
                  <a:t> might map to nothing in S. If </a:t>
                </a:r>
                <a14:m>
                  <m:oMath xmlns:m="http://schemas.openxmlformats.org/officeDocument/2006/math">
                    <m:r>
                      <a:rPr lang="en-US" i="1">
                        <a:latin typeface="Cambria Math" panose="02040503050406030204" pitchFamily="18" charset="0"/>
                      </a:rPr>
                      <m:t>𝑓</m:t>
                    </m:r>
                  </m:oMath>
                </a14:m>
                <a:r>
                  <a:rPr lang="en-TW" dirty="0"/>
                  <a:t> is onto but not one-to-one, then for function </a:t>
                </a:r>
                <a14:m>
                  <m:oMath xmlns:m="http://schemas.openxmlformats.org/officeDocument/2006/math">
                    <m:r>
                      <a:rPr lang="en-US" i="1">
                        <a:latin typeface="Cambria Math" panose="02040503050406030204" pitchFamily="18" charset="0"/>
                      </a:rPr>
                      <m:t>𝑔</m:t>
                    </m:r>
                  </m:oMath>
                </a14:m>
                <a:r>
                  <a:rPr lang="en-TW" dirty="0"/>
                  <a:t>, elements in </a:t>
                </a:r>
                <a:r>
                  <a:rPr lang="en-US" dirty="0"/>
                  <a:t>T</a:t>
                </a:r>
                <a:r>
                  <a:rPr lang="en-TW" dirty="0"/>
                  <a:t> might map to more than one element in S.</a:t>
                </a:r>
              </a:p>
              <a:p>
                <a:pPr marL="0" indent="0">
                  <a:buNone/>
                </a:pPr>
                <a:r>
                  <a:rPr lang="en-TW" dirty="0"/>
                  <a:t>Therefore, for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−1</m:t>
                        </m:r>
                      </m:sup>
                    </m:sSup>
                  </m:oMath>
                </a14:m>
                <a:r>
                  <a:rPr lang="en-TW" dirty="0"/>
                  <a:t> to exist, </a:t>
                </a:r>
                <a14:m>
                  <m:oMath xmlns:m="http://schemas.openxmlformats.org/officeDocument/2006/math">
                    <m:r>
                      <a:rPr lang="en-US" i="1">
                        <a:latin typeface="Cambria Math" panose="02040503050406030204" pitchFamily="18" charset="0"/>
                      </a:rPr>
                      <m:t>𝑓</m:t>
                    </m:r>
                  </m:oMath>
                </a14:m>
                <a:r>
                  <a:rPr lang="en-TW" dirty="0"/>
                  <a:t> is necessarily required to be bijective.</a:t>
                </a:r>
              </a:p>
              <a:p>
                <a:pPr marL="0" indent="0">
                  <a:buNone/>
                </a:pPr>
                <a:r>
                  <a:rPr lang="en-TW" sz="2200" dirty="0"/>
                  <a:t>*. A function with an inverse function is “invertible”.</a:t>
                </a:r>
              </a:p>
            </p:txBody>
          </p:sp>
        </mc:Choice>
        <mc:Fallback xmlns="">
          <p:sp>
            <p:nvSpPr>
              <p:cNvPr id="3" name="Content Placeholder 2">
                <a:extLst>
                  <a:ext uri="{FF2B5EF4-FFF2-40B4-BE49-F238E27FC236}">
                    <a16:creationId xmlns:a16="http://schemas.microsoft.com/office/drawing/2014/main" id="{EAA77A54-BE93-FA41-B494-316802209222}"/>
                  </a:ext>
                </a:extLst>
              </p:cNvPr>
              <p:cNvSpPr>
                <a:spLocks noGrp="1" noRot="1" noChangeAspect="1" noMove="1" noResize="1" noEditPoints="1" noAdjustHandles="1" noChangeArrowheads="1" noChangeShapeType="1" noTextEdit="1"/>
              </p:cNvSpPr>
              <p:nvPr>
                <p:ph idx="1"/>
              </p:nvPr>
            </p:nvSpPr>
            <p:spPr>
              <a:xfrm>
                <a:off x="838200" y="1825624"/>
                <a:ext cx="10515599" cy="4871738"/>
              </a:xfrm>
              <a:blipFill>
                <a:blip r:embed="rId2"/>
                <a:stretch>
                  <a:fillRect l="-1218" t="-2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98410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5033-C10B-D245-9374-82A24CB7FBF7}"/>
              </a:ext>
            </a:extLst>
          </p:cNvPr>
          <p:cNvSpPr>
            <a:spLocks noGrp="1"/>
          </p:cNvSpPr>
          <p:nvPr>
            <p:ph type="title"/>
          </p:nvPr>
        </p:nvSpPr>
        <p:spPr/>
        <p:txBody>
          <a:bodyPr/>
          <a:lstStyle/>
          <a:p>
            <a:r>
              <a:rPr lang="en-TW" dirty="0"/>
              <a:t>Example 5-4-1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8234C-95E5-0F41-B4A4-7D1DB428D7BB}"/>
                  </a:ext>
                </a:extLst>
              </p:cNvPr>
              <p:cNvSpPr>
                <a:spLocks noGrp="1"/>
              </p:cNvSpPr>
              <p:nvPr>
                <p:ph idx="1"/>
              </p:nvPr>
            </p:nvSpPr>
            <p:spPr/>
            <p:txBody>
              <a:bodyPr/>
              <a:lstStyle/>
              <a:p>
                <a:pPr marL="0" indent="0">
                  <a:buNone/>
                </a:pPr>
                <a:r>
                  <a:rPr lang="en-TW" dirty="0"/>
                  <a:t>Find the inverse function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+2</m:t>
                    </m:r>
                  </m:oMath>
                </a14:m>
                <a:r>
                  <a:rPr lang="en-TW" dirty="0"/>
                  <a:t>, given that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TW" dirty="0"/>
                  <a:t> is bijective.</a:t>
                </a:r>
              </a:p>
            </p:txBody>
          </p:sp>
        </mc:Choice>
        <mc:Fallback xmlns="">
          <p:sp>
            <p:nvSpPr>
              <p:cNvPr id="3" name="Content Placeholder 2">
                <a:extLst>
                  <a:ext uri="{FF2B5EF4-FFF2-40B4-BE49-F238E27FC236}">
                    <a16:creationId xmlns:a16="http://schemas.microsoft.com/office/drawing/2014/main" id="{5918234C-95E5-0F41-B4A4-7D1DB428D7BB}"/>
                  </a:ext>
                </a:extLst>
              </p:cNvPr>
              <p:cNvSpPr>
                <a:spLocks noGrp="1" noRot="1" noChangeAspect="1" noMove="1" noResize="1" noEditPoints="1" noAdjustHandles="1" noChangeArrowheads="1" noChangeShapeType="1" noTextEdit="1"/>
              </p:cNvSpPr>
              <p:nvPr>
                <p:ph idx="1"/>
              </p:nvPr>
            </p:nvSpPr>
            <p:spPr>
              <a:blipFill>
                <a:blip r:embed="rId2"/>
                <a:stretch>
                  <a:fillRect l="-1206" t="-2326" r="-844"/>
                </a:stretch>
              </a:blipFill>
            </p:spPr>
            <p:txBody>
              <a:bodyPr/>
              <a:lstStyle/>
              <a:p>
                <a:r>
                  <a:rPr lang="en-TW">
                    <a:noFill/>
                  </a:rPr>
                  <a:t> </a:t>
                </a:r>
              </a:p>
            </p:txBody>
          </p:sp>
        </mc:Fallback>
      </mc:AlternateContent>
    </p:spTree>
    <p:extLst>
      <p:ext uri="{BB962C8B-B14F-4D97-AF65-F5344CB8AC3E}">
        <p14:creationId xmlns:p14="http://schemas.microsoft.com/office/powerpoint/2010/main" val="3991452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DCE3-B2E1-6D45-A59B-4D6A8A7F3191}"/>
              </a:ext>
            </a:extLst>
          </p:cNvPr>
          <p:cNvSpPr>
            <a:spLocks noGrp="1"/>
          </p:cNvSpPr>
          <p:nvPr>
            <p:ph type="title"/>
          </p:nvPr>
        </p:nvSpPr>
        <p:spPr/>
        <p:txBody>
          <a:bodyPr/>
          <a:lstStyle/>
          <a:p>
            <a:r>
              <a:rPr lang="en-TW" dirty="0"/>
              <a:t>Composition Funciton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8B5C1B-E04B-6545-A6EF-D54518507613}"/>
                  </a:ext>
                </a:extLst>
              </p:cNvPr>
              <p:cNvSpPr>
                <a:spLocks noGrp="1"/>
              </p:cNvSpPr>
              <p:nvPr>
                <p:ph idx="1"/>
              </p:nvPr>
            </p:nvSpPr>
            <p:spPr/>
            <p:txBody>
              <a:bodyPr/>
              <a:lstStyle/>
              <a:p>
                <a:pPr marL="0" indent="0">
                  <a:buNone/>
                </a:pPr>
                <a:r>
                  <a:rPr lang="en-TW" dirty="0"/>
                  <a:t>Let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oMath>
                </a14:m>
                <a:r>
                  <a:rPr lang="en-TW" dirty="0"/>
                  <a:t>, then the composition function is a function from </a:t>
                </a:r>
                <a14:m>
                  <m:oMath xmlns:m="http://schemas.openxmlformats.org/officeDocument/2006/math">
                    <m:r>
                      <a:rPr lang="en-US" b="0" i="1" smtClean="0">
                        <a:latin typeface="Cambria Math" panose="02040503050406030204" pitchFamily="18" charset="0"/>
                      </a:rPr>
                      <m:t>𝑆</m:t>
                    </m:r>
                  </m:oMath>
                </a14:m>
                <a:r>
                  <a:rPr lang="en-TW" dirty="0"/>
                  <a:t> to </a:t>
                </a:r>
                <a14:m>
                  <m:oMath xmlns:m="http://schemas.openxmlformats.org/officeDocument/2006/math">
                    <m:r>
                      <a:rPr lang="en-US" b="0" i="1" smtClean="0">
                        <a:latin typeface="Cambria Math" panose="02040503050406030204" pitchFamily="18" charset="0"/>
                      </a:rPr>
                      <m:t>𝑈</m:t>
                    </m:r>
                  </m:oMath>
                </a14:m>
                <a:r>
                  <a:rPr lang="en-TW" dirty="0"/>
                  <a:t>, defined by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𝑔</m:t>
                    </m:r>
                  </m:oMath>
                </a14:m>
                <a:r>
                  <a:rPr lang="en-TW" dirty="0"/>
                  <a:t>。</a:t>
                </a:r>
                <a14:m>
                  <m:oMath xmlns:m="http://schemas.openxmlformats.org/officeDocument/2006/math">
                    <m:r>
                      <a:rPr lang="en-US" i="1" dirty="0">
                        <a:latin typeface="Cambria Math" panose="02040503050406030204" pitchFamily="18" charset="0"/>
                      </a:rPr>
                      <m:t>𝑓</m:t>
                    </m:r>
                    <m:r>
                      <a:rPr lang="en-US" b="0" i="0" dirty="0" smtClean="0">
                        <a:latin typeface="Cambria Math" panose="02040503050406030204" pitchFamily="18" charset="0"/>
                      </a:rPr>
                      <m:t>)</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x</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g</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f</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x</m:t>
                    </m:r>
                    <m:r>
                      <a:rPr lang="en-US" b="0" i="0" dirty="0" smtClean="0">
                        <a:latin typeface="Cambria Math" panose="02040503050406030204" pitchFamily="18" charset="0"/>
                      </a:rPr>
                      <m:t>))</m:t>
                    </m:r>
                  </m:oMath>
                </a14:m>
                <a:r>
                  <a:rPr lang="en-TW" dirty="0"/>
                  <a:t>. The concept can be viewed with a commutative diagram.</a:t>
                </a:r>
              </a:p>
              <a:p>
                <a:pPr marL="0" indent="0">
                  <a:buNone/>
                </a:pPr>
                <a:r>
                  <a:rPr lang="en-TW" dirty="0"/>
                  <a:t>Also, the composition function of 2</a:t>
                </a:r>
                <a:br>
                  <a:rPr lang="en-TW" dirty="0"/>
                </a:br>
                <a:r>
                  <a:rPr lang="en-TW" dirty="0"/>
                  <a:t>invertible function is still invertible.</a:t>
                </a:r>
                <a:br>
                  <a:rPr lang="en-TW" dirty="0"/>
                </a:br>
                <a:r>
                  <a:rPr lang="en-TW" dirty="0"/>
                  <a:t>We can inverse all arrows in the diagram</a:t>
                </a:r>
                <a:br>
                  <a:rPr lang="en-TW" dirty="0"/>
                </a:br>
                <a:r>
                  <a:rPr lang="en-TW" dirty="0"/>
                  <a:t>to see that this is always true.</a:t>
                </a:r>
              </a:p>
            </p:txBody>
          </p:sp>
        </mc:Choice>
        <mc:Fallback xmlns="">
          <p:sp>
            <p:nvSpPr>
              <p:cNvPr id="3" name="Content Placeholder 2">
                <a:extLst>
                  <a:ext uri="{FF2B5EF4-FFF2-40B4-BE49-F238E27FC236}">
                    <a16:creationId xmlns:a16="http://schemas.microsoft.com/office/drawing/2014/main" id="{8C8B5C1B-E04B-6545-A6EF-D54518507613}"/>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651064AA-F341-6E4E-AF88-20E4CBBD9C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24517" y="3296081"/>
            <a:ext cx="2333883" cy="2176543"/>
          </a:xfrm>
          <a:prstGeom prst="rect">
            <a:avLst/>
          </a:prstGeom>
        </p:spPr>
      </p:pic>
    </p:spTree>
    <p:extLst>
      <p:ext uri="{BB962C8B-B14F-4D97-AF65-F5344CB8AC3E}">
        <p14:creationId xmlns:p14="http://schemas.microsoft.com/office/powerpoint/2010/main" val="2393804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4FAD-C98E-AC47-9CF6-622C8244FF89}"/>
              </a:ext>
            </a:extLst>
          </p:cNvPr>
          <p:cNvSpPr>
            <a:spLocks noGrp="1"/>
          </p:cNvSpPr>
          <p:nvPr>
            <p:ph type="title"/>
          </p:nvPr>
        </p:nvSpPr>
        <p:spPr/>
        <p:txBody>
          <a:bodyPr/>
          <a:lstStyle/>
          <a:p>
            <a:r>
              <a:rPr lang="en-TW" dirty="0"/>
              <a:t>Example 5-4-2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D83208-2294-6147-9753-8B6C3D4AB321}"/>
                  </a:ext>
                </a:extLst>
              </p:cNvPr>
              <p:cNvSpPr>
                <a:spLocks noGrp="1"/>
              </p:cNvSpPr>
              <p:nvPr>
                <p:ph idx="1"/>
              </p:nvPr>
            </p:nvSpPr>
            <p:spPr/>
            <p:txBody>
              <a:bodyPr/>
              <a:lstStyle/>
              <a:p>
                <a:pPr marL="0" indent="0">
                  <a:buNone/>
                </a:pPr>
                <a:r>
                  <a:rPr lang="en-TW" dirty="0"/>
                  <a:t>Let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6</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3</m:t>
                        </m:r>
                      </m:den>
                    </m:f>
                  </m:oMath>
                </a14:m>
                <a:r>
                  <a:rPr lang="en-TW" dirty="0"/>
                  <a:t>. Find the composition function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𝑔</m:t>
                    </m:r>
                  </m:oMath>
                </a14:m>
                <a:r>
                  <a:rPr lang="en-TW" dirty="0"/>
                  <a:t>。</a:t>
                </a:r>
                <a14:m>
                  <m:oMath xmlns:m="http://schemas.openxmlformats.org/officeDocument/2006/math">
                    <m:r>
                      <a:rPr lang="en-US" i="1" dirty="0">
                        <a:latin typeface="Cambria Math" panose="02040503050406030204" pitchFamily="18" charset="0"/>
                      </a:rPr>
                      <m:t>𝑓</m:t>
                    </m:r>
                    <m:r>
                      <a:rPr lang="en-US" dirty="0">
                        <a:latin typeface="Cambria Math" panose="02040503050406030204" pitchFamily="18" charset="0"/>
                      </a:rPr>
                      <m:t>)</m:t>
                    </m:r>
                    <m:d>
                      <m:dPr>
                        <m:ctrlPr>
                          <a:rPr lang="en-US" i="1" dirty="0">
                            <a:latin typeface="Cambria Math" panose="02040503050406030204" pitchFamily="18" charset="0"/>
                          </a:rPr>
                        </m:ctrlPr>
                      </m:dPr>
                      <m:e>
                        <m:r>
                          <m:rPr>
                            <m:sty m:val="p"/>
                          </m:rPr>
                          <a:rPr lang="en-US" dirty="0">
                            <a:latin typeface="Cambria Math" panose="02040503050406030204" pitchFamily="18" charset="0"/>
                          </a:rPr>
                          <m:t>x</m:t>
                        </m:r>
                      </m:e>
                    </m:d>
                    <m:r>
                      <a:rPr lang="en-US" dirty="0">
                        <a:latin typeface="Cambria Math" panose="02040503050406030204" pitchFamily="18" charset="0"/>
                      </a:rPr>
                      <m:t>=</m:t>
                    </m:r>
                    <m:r>
                      <m:rPr>
                        <m:sty m:val="p"/>
                      </m:rPr>
                      <a:rPr lang="en-US" dirty="0">
                        <a:latin typeface="Cambria Math" panose="02040503050406030204" pitchFamily="18" charset="0"/>
                      </a:rPr>
                      <m:t>g</m:t>
                    </m:r>
                    <m:r>
                      <a:rPr lang="en-US" dirty="0">
                        <a:latin typeface="Cambria Math" panose="02040503050406030204" pitchFamily="18" charset="0"/>
                      </a:rPr>
                      <m:t>(</m:t>
                    </m:r>
                    <m:r>
                      <m:rPr>
                        <m:sty m:val="p"/>
                      </m:rPr>
                      <a:rPr lang="en-US" dirty="0">
                        <a:latin typeface="Cambria Math" panose="02040503050406030204" pitchFamily="18" charset="0"/>
                      </a:rPr>
                      <m:t>f</m:t>
                    </m:r>
                    <m:r>
                      <a:rPr lang="en-US" dirty="0">
                        <a:latin typeface="Cambria Math" panose="02040503050406030204" pitchFamily="18" charset="0"/>
                      </a:rPr>
                      <m:t>(</m:t>
                    </m:r>
                    <m:r>
                      <m:rPr>
                        <m:sty m:val="p"/>
                      </m:rPr>
                      <a:rPr lang="en-US" dirty="0">
                        <a:latin typeface="Cambria Math" panose="02040503050406030204" pitchFamily="18" charset="0"/>
                      </a:rPr>
                      <m:t>x</m:t>
                    </m:r>
                    <m:r>
                      <a:rPr lang="en-US" dirty="0">
                        <a:latin typeface="Cambria Math" panose="02040503050406030204" pitchFamily="18" charset="0"/>
                      </a:rPr>
                      <m:t>))</m:t>
                    </m:r>
                  </m:oMath>
                </a14:m>
                <a:endParaRPr lang="en-TW" dirty="0"/>
              </a:p>
            </p:txBody>
          </p:sp>
        </mc:Choice>
        <mc:Fallback xmlns="">
          <p:sp>
            <p:nvSpPr>
              <p:cNvPr id="3" name="Content Placeholder 2">
                <a:extLst>
                  <a:ext uri="{FF2B5EF4-FFF2-40B4-BE49-F238E27FC236}">
                    <a16:creationId xmlns:a16="http://schemas.microsoft.com/office/drawing/2014/main" id="{2FD83208-2294-6147-9753-8B6C3D4AB321}"/>
                  </a:ext>
                </a:extLst>
              </p:cNvPr>
              <p:cNvSpPr>
                <a:spLocks noGrp="1" noRot="1" noChangeAspect="1" noMove="1" noResize="1" noEditPoints="1" noAdjustHandles="1" noChangeArrowheads="1" noChangeShapeType="1" noTextEdit="1"/>
              </p:cNvSpPr>
              <p:nvPr>
                <p:ph idx="1"/>
              </p:nvPr>
            </p:nvSpPr>
            <p:spPr>
              <a:blipFill>
                <a:blip r:embed="rId2"/>
                <a:stretch>
                  <a:fillRect l="-1206"/>
                </a:stretch>
              </a:blipFill>
            </p:spPr>
            <p:txBody>
              <a:bodyPr/>
              <a:lstStyle/>
              <a:p>
                <a:r>
                  <a:rPr lang="en-TW">
                    <a:noFill/>
                  </a:rPr>
                  <a:t> </a:t>
                </a:r>
              </a:p>
            </p:txBody>
          </p:sp>
        </mc:Fallback>
      </mc:AlternateContent>
    </p:spTree>
    <p:extLst>
      <p:ext uri="{BB962C8B-B14F-4D97-AF65-F5344CB8AC3E}">
        <p14:creationId xmlns:p14="http://schemas.microsoft.com/office/powerpoint/2010/main" val="2172363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438EA-C35D-8145-86D3-EA6D34337351}"/>
              </a:ext>
            </a:extLst>
          </p:cNvPr>
          <p:cNvSpPr>
            <a:spLocks noGrp="1"/>
          </p:cNvSpPr>
          <p:nvPr>
            <p:ph type="title"/>
          </p:nvPr>
        </p:nvSpPr>
        <p:spPr/>
        <p:txBody>
          <a:bodyPr/>
          <a:lstStyle/>
          <a:p>
            <a:r>
              <a:rPr lang="en-TW" dirty="0"/>
              <a:t>Permutation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ED8178-0B5B-404F-97BE-FC553CA6CD39}"/>
                  </a:ext>
                </a:extLst>
              </p:cNvPr>
              <p:cNvSpPr>
                <a:spLocks noGrp="1"/>
              </p:cNvSpPr>
              <p:nvPr>
                <p:ph idx="1"/>
              </p:nvPr>
            </p:nvSpPr>
            <p:spPr>
              <a:xfrm>
                <a:off x="838200" y="1825625"/>
                <a:ext cx="6748849" cy="4351338"/>
              </a:xfrm>
            </p:spPr>
            <p:txBody>
              <a:bodyPr/>
              <a:lstStyle/>
              <a:p>
                <a:pPr marL="0" indent="0">
                  <a:buNone/>
                </a:pPr>
                <a:r>
                  <a:rPr lang="en-TW" dirty="0"/>
                  <a:t>A permutation function means a bijection function in which domain and codomain are the same set. For example, let S = {1, 2, 3, 4, 5} be the domain and codomain of function </a:t>
                </a:r>
                <a14:m>
                  <m:oMath xmlns:m="http://schemas.openxmlformats.org/officeDocument/2006/math">
                    <m:r>
                      <a:rPr lang="en-US" i="1">
                        <a:latin typeface="Cambria Math" panose="02040503050406030204" pitchFamily="18" charset="0"/>
                      </a:rPr>
                      <m:t>𝑓</m:t>
                    </m:r>
                  </m:oMath>
                </a14:m>
                <a:r>
                  <a:rPr lang="en-TW" dirty="0"/>
                  <a:t>, and </a:t>
                </a:r>
                <a14:m>
                  <m:oMath xmlns:m="http://schemas.openxmlformats.org/officeDocument/2006/math">
                    <m:r>
                      <a:rPr lang="en-US" b="0" i="1" smtClean="0">
                        <a:latin typeface="Cambria Math" panose="02040503050406030204" pitchFamily="18" charset="0"/>
                      </a:rPr>
                      <m:t>𝑓</m:t>
                    </m:r>
                  </m:oMath>
                </a14:m>
                <a:r>
                  <a:rPr lang="en-TW" dirty="0"/>
                  <a:t> is defined as:</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=4,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=2</m:t>
                      </m:r>
                      <m:r>
                        <a:rPr lang="en-US" b="0" i="0"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=3,</m:t>
                      </m:r>
                    </m:oMath>
                  </m:oMathPara>
                </a14:m>
                <a:br>
                  <a:rPr lang="en-US" b="0" i="1" dirty="0">
                    <a:latin typeface="Cambria Math" panose="02040503050406030204" pitchFamily="18" charset="0"/>
                  </a:rPr>
                </a:b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=5</m:t>
                    </m:r>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5</m:t>
                        </m:r>
                      </m:e>
                    </m:d>
                    <m:r>
                      <a:rPr lang="en-US" b="0" i="1" smtClean="0">
                        <a:latin typeface="Cambria Math" panose="02040503050406030204" pitchFamily="18" charset="0"/>
                      </a:rPr>
                      <m:t>=1</m:t>
                    </m:r>
                  </m:oMath>
                </a14:m>
                <a:r>
                  <a:rPr lang="en-TW" dirty="0"/>
                  <a:t>  </a:t>
                </a:r>
              </a:p>
              <a:p>
                <a:pPr marL="0" indent="0">
                  <a:buNone/>
                </a:pPr>
                <a:r>
                  <a:rPr lang="en-TW" dirty="0"/>
                  <a:t>Then, we know that </a:t>
                </a:r>
                <a14:m>
                  <m:oMath xmlns:m="http://schemas.openxmlformats.org/officeDocument/2006/math">
                    <m:r>
                      <a:rPr lang="en-US" i="1">
                        <a:latin typeface="Cambria Math" panose="02040503050406030204" pitchFamily="18" charset="0"/>
                      </a:rPr>
                      <m:t>𝑓</m:t>
                    </m:r>
                  </m:oMath>
                </a14:m>
                <a:r>
                  <a:rPr lang="en-TW" dirty="0"/>
                  <a:t> is a bjiective function, and </a:t>
                </a:r>
                <a14:m>
                  <m:oMath xmlns:m="http://schemas.openxmlformats.org/officeDocument/2006/math">
                    <m:r>
                      <a:rPr lang="en-US" i="1">
                        <a:latin typeface="Cambria Math" panose="02040503050406030204" pitchFamily="18" charset="0"/>
                      </a:rPr>
                      <m:t>𝑓</m:t>
                    </m:r>
                  </m:oMath>
                </a14:m>
                <a:r>
                  <a:rPr lang="en-TW" dirty="0"/>
                  <a:t> defines a permutation on elements of set S.</a:t>
                </a:r>
              </a:p>
            </p:txBody>
          </p:sp>
        </mc:Choice>
        <mc:Fallback xmlns="">
          <p:sp>
            <p:nvSpPr>
              <p:cNvPr id="3" name="Content Placeholder 2">
                <a:extLst>
                  <a:ext uri="{FF2B5EF4-FFF2-40B4-BE49-F238E27FC236}">
                    <a16:creationId xmlns:a16="http://schemas.microsoft.com/office/drawing/2014/main" id="{38ED8178-0B5B-404F-97BE-FC553CA6CD39}"/>
                  </a:ext>
                </a:extLst>
              </p:cNvPr>
              <p:cNvSpPr>
                <a:spLocks noGrp="1" noRot="1" noChangeAspect="1" noMove="1" noResize="1" noEditPoints="1" noAdjustHandles="1" noChangeArrowheads="1" noChangeShapeType="1" noTextEdit="1"/>
              </p:cNvSpPr>
              <p:nvPr>
                <p:ph idx="1"/>
              </p:nvPr>
            </p:nvSpPr>
            <p:spPr>
              <a:xfrm>
                <a:off x="838200" y="1825625"/>
                <a:ext cx="6748849" cy="4351338"/>
              </a:xfrm>
              <a:blipFill>
                <a:blip r:embed="rId2"/>
                <a:stretch>
                  <a:fillRect l="-1880" t="-2326" r="-376"/>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6E746DD9-C0E5-C846-8790-9550EF252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1649" y="2147781"/>
            <a:ext cx="3090391" cy="2742178"/>
          </a:xfrm>
          <a:prstGeom prst="rect">
            <a:avLst/>
          </a:prstGeom>
        </p:spPr>
      </p:pic>
    </p:spTree>
    <p:extLst>
      <p:ext uri="{BB962C8B-B14F-4D97-AF65-F5344CB8AC3E}">
        <p14:creationId xmlns:p14="http://schemas.microsoft.com/office/powerpoint/2010/main" val="2724718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F455D-C213-4B4A-8284-1D1C4B240B3A}"/>
              </a:ext>
            </a:extLst>
          </p:cNvPr>
          <p:cNvSpPr>
            <a:spLocks noGrp="1"/>
          </p:cNvSpPr>
          <p:nvPr>
            <p:ph type="title"/>
          </p:nvPr>
        </p:nvSpPr>
        <p:spPr/>
        <p:txBody>
          <a:bodyPr/>
          <a:lstStyle/>
          <a:p>
            <a:r>
              <a:rPr lang="en-TW" dirty="0"/>
              <a:t>Permutation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3C1AAF-444F-9E47-A852-7602285BDFC9}"/>
                  </a:ext>
                </a:extLst>
              </p:cNvPr>
              <p:cNvSpPr>
                <a:spLocks noGrp="1"/>
              </p:cNvSpPr>
              <p:nvPr>
                <p:ph idx="1"/>
              </p:nvPr>
            </p:nvSpPr>
            <p:spPr>
              <a:xfrm>
                <a:off x="838200" y="1825625"/>
                <a:ext cx="10515600" cy="4667250"/>
              </a:xfrm>
            </p:spPr>
            <p:txBody>
              <a:bodyPr>
                <a:normAutofit/>
              </a:bodyPr>
              <a:lstStyle/>
              <a:p>
                <a:pPr marL="0" indent="0">
                  <a:buNone/>
                </a:pPr>
                <a:r>
                  <a:rPr lang="en-TW" dirty="0"/>
                  <a:t>Another way to describe permutation functions, other than listing out all pairs of connection, is by array form and cycle form.</a:t>
                </a:r>
              </a:p>
              <a:p>
                <a:pPr marL="0" indent="0">
                  <a:buNone/>
                </a:pPr>
                <a:r>
                  <a:rPr lang="en-TW" dirty="0"/>
                  <a:t>For example, </a:t>
                </a:r>
                <a14:m>
                  <m:oMath xmlns:m="http://schemas.openxmlformats.org/officeDocument/2006/math">
                    <m:r>
                      <a:rPr lang="en-US" i="1">
                        <a:latin typeface="Cambria Math" panose="02040503050406030204" pitchFamily="18" charset="0"/>
                      </a:rPr>
                      <m:t>𝑓</m:t>
                    </m:r>
                  </m:oMath>
                </a14:m>
                <a:r>
                  <a:rPr lang="en-TW" dirty="0"/>
                  <a:t> can be presented as:</a:t>
                </a:r>
              </a:p>
              <a:p>
                <a:pPr marL="0" indent="0">
                  <a:buNone/>
                </a:pPr>
                <a:endParaRPr lang="en-TW" dirty="0"/>
              </a:p>
              <a:p>
                <a:pPr marL="0" indent="0">
                  <a:buNone/>
                </a:pPr>
                <a:endParaRPr lang="en-TW" dirty="0"/>
              </a:p>
              <a:p>
                <a:pPr marL="0" indent="0">
                  <a:buNone/>
                </a:pPr>
                <a:r>
                  <a:rPr lang="en-TW" dirty="0"/>
                  <a:t>This is called the array form of </a:t>
                </a:r>
                <a14:m>
                  <m:oMath xmlns:m="http://schemas.openxmlformats.org/officeDocument/2006/math">
                    <m:r>
                      <a:rPr lang="en-US" i="1">
                        <a:latin typeface="Cambria Math" panose="02040503050406030204" pitchFamily="18" charset="0"/>
                      </a:rPr>
                      <m:t>𝑓</m:t>
                    </m:r>
                  </m:oMath>
                </a14:m>
                <a:r>
                  <a:rPr lang="en-TW" dirty="0"/>
                  <a:t>.</a:t>
                </a:r>
              </a:p>
              <a:p>
                <a:pPr marL="0" indent="0">
                  <a:buNone/>
                </a:pPr>
                <a14:m>
                  <m:oMath xmlns:m="http://schemas.openxmlformats.org/officeDocument/2006/math">
                    <m:r>
                      <a:rPr lang="en-US" i="1">
                        <a:latin typeface="Cambria Math" panose="02040503050406030204" pitchFamily="18" charset="0"/>
                      </a:rPr>
                      <m:t>𝑓</m:t>
                    </m:r>
                  </m:oMath>
                </a14:m>
                <a:r>
                  <a:rPr lang="en-TW" dirty="0"/>
                  <a:t> can also be presented as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1, 4, 5</m:t>
                        </m:r>
                      </m:e>
                    </m:d>
                    <m:r>
                      <a:rPr lang="en-US" b="0" i="0" smtClean="0">
                        <a:latin typeface="Cambria Math" panose="02040503050406030204" pitchFamily="18" charset="0"/>
                      </a:rPr>
                      <m:t>.</m:t>
                    </m:r>
                  </m:oMath>
                </a14:m>
                <a:r>
                  <a:rPr lang="en-TW" dirty="0"/>
                  <a:t> The parenthesis represents a cycle, meaning 1 is mapped to 4, 4 is mapped to 5, and 5 is mapped to 1 again. What about 2 and 3? Since they are not in the cycle, we automatically know they are mapped to themselves.</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5A3C1AAF-444F-9E47-A852-7602285BDFC9}"/>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06" t="-2168" r="-1206" b="-1355"/>
                </a:stretch>
              </a:blipFill>
            </p:spPr>
            <p:txBody>
              <a:bodyPr/>
              <a:lstStyle/>
              <a:p>
                <a:r>
                  <a:rPr lang="en-TW">
                    <a:noFill/>
                  </a:rPr>
                  <a:t> </a:t>
                </a:r>
              </a:p>
            </p:txBody>
          </p:sp>
        </mc:Fallback>
      </mc:AlternateContent>
      <p:pic>
        <p:nvPicPr>
          <p:cNvPr id="5" name="Picture 4" descr="A picture containing calendar&#10;&#10;Description automatically generated">
            <a:extLst>
              <a:ext uri="{FF2B5EF4-FFF2-40B4-BE49-F238E27FC236}">
                <a16:creationId xmlns:a16="http://schemas.microsoft.com/office/drawing/2014/main" id="{E647C80F-1366-1147-93F6-36A86C39A0E4}"/>
              </a:ext>
            </a:extLst>
          </p:cNvPr>
          <p:cNvPicPr>
            <a:picLocks noChangeAspect="1"/>
          </p:cNvPicPr>
          <p:nvPr/>
        </p:nvPicPr>
        <p:blipFill>
          <a:blip r:embed="rId3"/>
          <a:stretch>
            <a:fillRect/>
          </a:stretch>
        </p:blipFill>
        <p:spPr>
          <a:xfrm>
            <a:off x="4198579" y="3166194"/>
            <a:ext cx="3573822" cy="1117739"/>
          </a:xfrm>
          <a:prstGeom prst="rect">
            <a:avLst/>
          </a:prstGeom>
        </p:spPr>
      </p:pic>
    </p:spTree>
    <p:extLst>
      <p:ext uri="{BB962C8B-B14F-4D97-AF65-F5344CB8AC3E}">
        <p14:creationId xmlns:p14="http://schemas.microsoft.com/office/powerpoint/2010/main" val="1630164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BAE2-09B8-8F4A-A33C-6A6EFE643B56}"/>
              </a:ext>
            </a:extLst>
          </p:cNvPr>
          <p:cNvSpPr>
            <a:spLocks noGrp="1"/>
          </p:cNvSpPr>
          <p:nvPr>
            <p:ph type="title"/>
          </p:nvPr>
        </p:nvSpPr>
        <p:spPr/>
        <p:txBody>
          <a:bodyPr/>
          <a:lstStyle/>
          <a:p>
            <a:r>
              <a:rPr lang="en-TW" dirty="0"/>
              <a:t>Permutation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E0FCC9-9C81-FE41-AFB9-2AC67C0E6247}"/>
                  </a:ext>
                </a:extLst>
              </p:cNvPr>
              <p:cNvSpPr>
                <a:spLocks noGrp="1"/>
              </p:cNvSpPr>
              <p:nvPr>
                <p:ph idx="1"/>
              </p:nvPr>
            </p:nvSpPr>
            <p:spPr>
              <a:xfrm>
                <a:off x="838200" y="1825625"/>
                <a:ext cx="10515600" cy="4822310"/>
              </a:xfrm>
            </p:spPr>
            <p:txBody>
              <a:bodyPr>
                <a:normAutofit/>
              </a:bodyPr>
              <a:lstStyle/>
              <a:p>
                <a:pPr marL="0" indent="0">
                  <a:buNone/>
                </a:pPr>
                <a:r>
                  <a:rPr lang="en-TW" dirty="0"/>
                  <a:t>If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1, 2, 3, 4</m:t>
                        </m:r>
                      </m:e>
                    </m:d>
                    <m:r>
                      <a:rPr lang="en-US" b="0" i="1" smtClean="0">
                        <a:latin typeface="Cambria Math" panose="02040503050406030204" pitchFamily="18" charset="0"/>
                      </a:rPr>
                      <m:t>, </m:t>
                    </m:r>
                  </m:oMath>
                </a14:m>
                <a:r>
                  <a:rPr lang="en-TW" dirty="0"/>
                  <a:t>and </a:t>
                </a:r>
                <a14:m>
                  <m:oMath xmlns:m="http://schemas.openxmlformats.org/officeDocument/2006/math">
                    <m:r>
                      <a:rPr lang="en-US" b="0" i="1" smtClean="0">
                        <a:latin typeface="Cambria Math" panose="02040503050406030204" pitchFamily="18" charset="0"/>
                      </a:rPr>
                      <m:t>𝑓</m:t>
                    </m:r>
                  </m:oMath>
                </a14:m>
                <a:r>
                  <a:rPr lang="en-TW" dirty="0"/>
                  <a:t> and </a:t>
                </a:r>
                <a14:m>
                  <m:oMath xmlns:m="http://schemas.openxmlformats.org/officeDocument/2006/math">
                    <m:r>
                      <a:rPr lang="en-US" b="0" i="1" smtClean="0">
                        <a:latin typeface="Cambria Math" panose="02040503050406030204" pitchFamily="18" charset="0"/>
                      </a:rPr>
                      <m:t>𝑔</m:t>
                    </m:r>
                  </m:oMath>
                </a14:m>
                <a:r>
                  <a:rPr lang="en-TW" dirty="0"/>
                  <a:t> are both permutation functions of A, </a:t>
                </a:r>
                <a14:m>
                  <m:oMath xmlns:m="http://schemas.openxmlformats.org/officeDocument/2006/math">
                    <m:r>
                      <a:rPr lang="en-US" i="1">
                        <a:latin typeface="Cambria Math" panose="02040503050406030204" pitchFamily="18" charset="0"/>
                      </a:rPr>
                      <m:t>𝑓</m:t>
                    </m:r>
                    <m:r>
                      <a:rPr lang="en-US" b="0" i="0" smtClean="0">
                        <a:latin typeface="Cambria Math" panose="02040503050406030204" pitchFamily="18" charset="0"/>
                      </a:rPr>
                      <m:t>=(1, 2, 3)</m:t>
                    </m:r>
                  </m:oMath>
                </a14:m>
                <a:r>
                  <a:rPr lang="en-TW" dirty="0"/>
                  <a:t> and </a:t>
                </a:r>
                <a14:m>
                  <m:oMath xmlns:m="http://schemas.openxmlformats.org/officeDocument/2006/math">
                    <m:r>
                      <a:rPr lang="en-US" i="1">
                        <a:latin typeface="Cambria Math" panose="02040503050406030204" pitchFamily="18" charset="0"/>
                      </a:rPr>
                      <m:t>𝑔</m:t>
                    </m:r>
                    <m:r>
                      <a:rPr lang="en-US" b="0" i="1" smtClean="0">
                        <a:latin typeface="Cambria Math" panose="02040503050406030204" pitchFamily="18" charset="0"/>
                      </a:rPr>
                      <m:t>=(2, 3)</m:t>
                    </m:r>
                  </m:oMath>
                </a14:m>
                <a:r>
                  <a:rPr lang="en-TW" dirty="0"/>
                  <a:t>, then, what would the composition function </a:t>
                </a:r>
                <a14:m>
                  <m:oMath xmlns:m="http://schemas.openxmlformats.org/officeDocument/2006/math">
                    <m:r>
                      <a:rPr lang="en-US" i="1">
                        <a:latin typeface="Cambria Math" panose="02040503050406030204" pitchFamily="18" charset="0"/>
                      </a:rPr>
                      <m:t>𝑔</m:t>
                    </m:r>
                  </m:oMath>
                </a14:m>
                <a:r>
                  <a:rPr lang="en-TW" dirty="0"/>
                  <a:t>。</a:t>
                </a:r>
                <a14:m>
                  <m:oMath xmlns:m="http://schemas.openxmlformats.org/officeDocument/2006/math">
                    <m:r>
                      <a:rPr lang="en-US" i="1" dirty="0">
                        <a:latin typeface="Cambria Math" panose="02040503050406030204" pitchFamily="18" charset="0"/>
                      </a:rPr>
                      <m:t>𝑓</m:t>
                    </m:r>
                    <m:r>
                      <a:rPr lang="en-US" b="0" i="1" dirty="0" smtClean="0">
                        <a:latin typeface="Cambria Math" panose="02040503050406030204" pitchFamily="18" charset="0"/>
                      </a:rPr>
                      <m:t>=(2, 3)</m:t>
                    </m:r>
                  </m:oMath>
                </a14:m>
                <a:r>
                  <a:rPr lang="en-TW" dirty="0"/>
                  <a:t>。</a:t>
                </a:r>
                <a14:m>
                  <m:oMath xmlns:m="http://schemas.openxmlformats.org/officeDocument/2006/math">
                    <m:r>
                      <a:rPr lang="en-US" b="0" i="1" dirty="0" smtClean="0">
                        <a:latin typeface="Cambria Math" panose="02040503050406030204" pitchFamily="18" charset="0"/>
                      </a:rPr>
                      <m:t>(1, 2, 3)</m:t>
                    </m:r>
                  </m:oMath>
                </a14:m>
                <a:r>
                  <a:rPr lang="en-TW" dirty="0"/>
                  <a:t> be?</a:t>
                </a:r>
              </a:p>
              <a:p>
                <a:pPr marL="0" indent="0">
                  <a:buNone/>
                </a:pPr>
                <a:r>
                  <a:rPr lang="en-TW" dirty="0"/>
                  <a:t>Let’s consider 1 </a:t>
                </a:r>
                <a14:m>
                  <m:oMath xmlns:m="http://schemas.openxmlformats.org/officeDocument/2006/math">
                    <m:r>
                      <a:rPr lang="en-TW"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a14:m>
                <a:r>
                  <a:rPr lang="en-TW" dirty="0"/>
                  <a:t>. Since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𝑔</m:t>
                    </m:r>
                  </m:oMath>
                </a14:m>
                <a:r>
                  <a:rPr lang="en-TW" dirty="0"/>
                  <a:t>。</a:t>
                </a:r>
                <a14:m>
                  <m:oMath xmlns:m="http://schemas.openxmlformats.org/officeDocument/2006/math">
                    <m:r>
                      <a:rPr lang="en-US" i="1" dirty="0">
                        <a:latin typeface="Cambria Math" panose="02040503050406030204" pitchFamily="18" charset="0"/>
                      </a:rPr>
                      <m:t>𝑓</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𝑔</m:t>
                    </m:r>
                    <m:r>
                      <a:rPr lang="en-US" b="0" i="1" dirty="0" smtClean="0">
                        <a:latin typeface="Cambria Math" panose="02040503050406030204" pitchFamily="18" charset="0"/>
                      </a:rPr>
                      <m:t>(</m:t>
                    </m:r>
                    <m:r>
                      <a:rPr lang="en-US" b="0" i="1" dirty="0" smtClean="0">
                        <a:latin typeface="Cambria Math" panose="02040503050406030204" pitchFamily="18" charset="0"/>
                      </a:rPr>
                      <m:t>𝑓</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TW" dirty="0"/>
                  <a:t>, we do </a:t>
                </a:r>
                <a14:m>
                  <m:oMath xmlns:m="http://schemas.openxmlformats.org/officeDocument/2006/math">
                    <m:r>
                      <a:rPr lang="en-US" i="1" dirty="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e>
                    </m:d>
                    <m:r>
                      <a:rPr lang="en-US" b="0" i="1" dirty="0" smtClean="0">
                        <a:latin typeface="Cambria Math" panose="02040503050406030204" pitchFamily="18" charset="0"/>
                      </a:rPr>
                      <m:t>=2</m:t>
                    </m:r>
                  </m:oMath>
                </a14:m>
                <a:r>
                  <a:rPr lang="en-TW" dirty="0"/>
                  <a:t>, and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=3</m:t>
                    </m:r>
                    <m:r>
                      <a:rPr lang="en-US" b="0" i="0" smtClean="0">
                        <a:latin typeface="Cambria Math" panose="02040503050406030204" pitchFamily="18" charset="0"/>
                      </a:rPr>
                      <m:t>;</m:t>
                    </m:r>
                  </m:oMath>
                </a14:m>
                <a:r>
                  <a:rPr lang="en-TW" dirty="0"/>
                  <a:t> therefore, we know the cycle form of  </a:t>
                </a:r>
                <a14:m>
                  <m:oMath xmlns:m="http://schemas.openxmlformats.org/officeDocument/2006/math">
                    <m:r>
                      <a:rPr lang="en-US" i="1">
                        <a:latin typeface="Cambria Math" panose="02040503050406030204" pitchFamily="18" charset="0"/>
                      </a:rPr>
                      <m:t>𝑔</m:t>
                    </m:r>
                  </m:oMath>
                </a14:m>
                <a:r>
                  <a:rPr lang="en-TW" dirty="0"/>
                  <a:t>。</a:t>
                </a:r>
                <a14:m>
                  <m:oMath xmlns:m="http://schemas.openxmlformats.org/officeDocument/2006/math">
                    <m:r>
                      <a:rPr lang="en-US" i="1" dirty="0">
                        <a:latin typeface="Cambria Math" panose="02040503050406030204" pitchFamily="18" charset="0"/>
                      </a:rPr>
                      <m:t>𝑓</m:t>
                    </m:r>
                  </m:oMath>
                </a14:m>
                <a:r>
                  <a:rPr lang="en-TW" dirty="0"/>
                  <a:t> would be:</a:t>
                </a:r>
              </a:p>
              <a:p>
                <a:pPr marL="0" indent="0" algn="ctr">
                  <a:buNone/>
                </a:pPr>
                <a:r>
                  <a:rPr lang="en-TW" dirty="0"/>
                  <a:t>(1, 3, ? </a:t>
                </a:r>
              </a:p>
              <a:p>
                <a:pPr marL="0" indent="0">
                  <a:buNone/>
                </a:pPr>
                <a:r>
                  <a:rPr lang="en-TW" dirty="0"/>
                  <a:t>Then, we continue from 3. </a:t>
                </a:r>
                <a14:m>
                  <m:oMath xmlns:m="http://schemas.openxmlformats.org/officeDocument/2006/math">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𝑓</m:t>
                        </m:r>
                        <m:d>
                          <m:dPr>
                            <m:ctrlPr>
                              <a:rPr lang="en-US" i="1" dirty="0">
                                <a:latin typeface="Cambria Math" panose="02040503050406030204" pitchFamily="18" charset="0"/>
                              </a:rPr>
                            </m:ctrlPr>
                          </m:dPr>
                          <m:e>
                            <m:r>
                              <a:rPr lang="en-US" b="0" i="1" dirty="0" smtClean="0">
                                <a:latin typeface="Cambria Math" panose="02040503050406030204" pitchFamily="18" charset="0"/>
                              </a:rPr>
                              <m:t>3</m:t>
                            </m:r>
                          </m:e>
                        </m:d>
                      </m:e>
                    </m:d>
                    <m:r>
                      <a:rPr lang="en-US" b="0" i="1" dirty="0" smtClean="0">
                        <a:latin typeface="Cambria Math" panose="02040503050406030204" pitchFamily="18" charset="0"/>
                      </a:rPr>
                      <m:t>=</m:t>
                    </m:r>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e>
                    </m:d>
                    <m:r>
                      <a:rPr lang="en-US" b="0" i="1" dirty="0" smtClean="0">
                        <a:latin typeface="Cambria Math" panose="02040503050406030204" pitchFamily="18" charset="0"/>
                      </a:rPr>
                      <m:t>=1</m:t>
                    </m:r>
                  </m:oMath>
                </a14:m>
                <a:r>
                  <a:rPr lang="en-TW" dirty="0"/>
                  <a:t>; therefore, we know that cycle form of  </a:t>
                </a:r>
                <a14:m>
                  <m:oMath xmlns:m="http://schemas.openxmlformats.org/officeDocument/2006/math">
                    <m:r>
                      <a:rPr lang="en-US" i="1">
                        <a:latin typeface="Cambria Math" panose="02040503050406030204" pitchFamily="18" charset="0"/>
                      </a:rPr>
                      <m:t>𝑔</m:t>
                    </m:r>
                  </m:oMath>
                </a14:m>
                <a:r>
                  <a:rPr lang="en-TW" dirty="0"/>
                  <a:t>。</a:t>
                </a:r>
                <a14:m>
                  <m:oMath xmlns:m="http://schemas.openxmlformats.org/officeDocument/2006/math">
                    <m:r>
                      <a:rPr lang="en-US" i="1" dirty="0">
                        <a:latin typeface="Cambria Math" panose="02040503050406030204" pitchFamily="18" charset="0"/>
                      </a:rPr>
                      <m:t>𝑓</m:t>
                    </m:r>
                  </m:oMath>
                </a14:m>
                <a:r>
                  <a:rPr lang="en-TW" dirty="0"/>
                  <a:t> would be:</a:t>
                </a:r>
              </a:p>
              <a:p>
                <a:pPr marL="0" indent="0" algn="ctr">
                  <a:buNone/>
                </a:pPr>
                <a:r>
                  <a:rPr lang="en-TW" dirty="0"/>
                  <a:t>(1, 3)</a:t>
                </a:r>
              </a:p>
            </p:txBody>
          </p:sp>
        </mc:Choice>
        <mc:Fallback xmlns="">
          <p:sp>
            <p:nvSpPr>
              <p:cNvPr id="3" name="Content Placeholder 2">
                <a:extLst>
                  <a:ext uri="{FF2B5EF4-FFF2-40B4-BE49-F238E27FC236}">
                    <a16:creationId xmlns:a16="http://schemas.microsoft.com/office/drawing/2014/main" id="{E3E0FCC9-9C81-FE41-AFB9-2AC67C0E6247}"/>
                  </a:ext>
                </a:extLst>
              </p:cNvPr>
              <p:cNvSpPr>
                <a:spLocks noGrp="1" noRot="1" noChangeAspect="1" noMove="1" noResize="1" noEditPoints="1" noAdjustHandles="1" noChangeArrowheads="1" noChangeShapeType="1" noTextEdit="1"/>
              </p:cNvSpPr>
              <p:nvPr>
                <p:ph idx="1"/>
              </p:nvPr>
            </p:nvSpPr>
            <p:spPr>
              <a:xfrm>
                <a:off x="838200" y="1825625"/>
                <a:ext cx="10515600" cy="4822310"/>
              </a:xfrm>
              <a:blipFill>
                <a:blip r:embed="rId2"/>
                <a:stretch>
                  <a:fillRect l="-1206" t="-2100" r="-1689"/>
                </a:stretch>
              </a:blipFill>
            </p:spPr>
            <p:txBody>
              <a:bodyPr/>
              <a:lstStyle/>
              <a:p>
                <a:r>
                  <a:rPr lang="en-TW">
                    <a:noFill/>
                  </a:rPr>
                  <a:t> </a:t>
                </a:r>
              </a:p>
            </p:txBody>
          </p:sp>
        </mc:Fallback>
      </mc:AlternateContent>
    </p:spTree>
    <p:extLst>
      <p:ext uri="{BB962C8B-B14F-4D97-AF65-F5344CB8AC3E}">
        <p14:creationId xmlns:p14="http://schemas.microsoft.com/office/powerpoint/2010/main" val="1730331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FFA8-2D3E-BD42-A104-2724D65B2541}"/>
              </a:ext>
            </a:extLst>
          </p:cNvPr>
          <p:cNvSpPr>
            <a:spLocks noGrp="1"/>
          </p:cNvSpPr>
          <p:nvPr>
            <p:ph type="title"/>
          </p:nvPr>
        </p:nvSpPr>
        <p:spPr/>
        <p:txBody>
          <a:bodyPr/>
          <a:lstStyle/>
          <a:p>
            <a:r>
              <a:rPr lang="en-TW" dirty="0"/>
              <a:t>Binary Relation on set 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E5C02C-9AD8-6748-BA29-DBBFF7D7C04A}"/>
                  </a:ext>
                </a:extLst>
              </p:cNvPr>
              <p:cNvSpPr>
                <a:spLocks noGrp="1"/>
              </p:cNvSpPr>
              <p:nvPr>
                <p:ph idx="1"/>
              </p:nvPr>
            </p:nvSpPr>
            <p:spPr>
              <a:xfrm>
                <a:off x="838200" y="1825625"/>
                <a:ext cx="10515600" cy="4667250"/>
              </a:xfrm>
            </p:spPr>
            <p:txBody>
              <a:bodyPr>
                <a:normAutofit/>
              </a:bodyPr>
              <a:lstStyle/>
              <a:p>
                <a:pPr marL="0" indent="0">
                  <a:buNone/>
                </a:pPr>
                <a:r>
                  <a:rPr lang="en-TW" dirty="0"/>
                  <a:t>A binary relation on set S is a subset of S x S (the Cartesian Product of S and S, a set of ordered pairs of elements in set S). Binary relations are deonted as </a:t>
                </a:r>
                <a14:m>
                  <m:oMath xmlns:m="http://schemas.openxmlformats.org/officeDocument/2006/math">
                    <m:r>
                      <a:rPr lang="en-US" altLang="zh-TW" i="1">
                        <a:latin typeface="Cambria Math" panose="02040503050406030204" pitchFamily="18" charset="0"/>
                      </a:rPr>
                      <m:t>𝜌</m:t>
                    </m:r>
                  </m:oMath>
                </a14:m>
                <a:r>
                  <a:rPr lang="en-TW" dirty="0"/>
                  <a:t>.</a:t>
                </a:r>
              </a:p>
              <a:p>
                <a:pPr marL="0" indent="0">
                  <a:buNone/>
                </a:pPr>
                <a:r>
                  <a:rPr lang="en-US" altLang="zh-TW" dirty="0"/>
                  <a:t>We usually use “x </a:t>
                </a:r>
                <a14:m>
                  <m:oMath xmlns:m="http://schemas.openxmlformats.org/officeDocument/2006/math">
                    <m:r>
                      <a:rPr lang="en-US" altLang="zh-TW" i="1">
                        <a:latin typeface="Cambria Math" panose="02040503050406030204" pitchFamily="18" charset="0"/>
                      </a:rPr>
                      <m:t>𝜌</m:t>
                    </m:r>
                  </m:oMath>
                </a14:m>
                <a:r>
                  <a:rPr lang="en-US" altLang="zh-TW" dirty="0"/>
                  <a:t> y” to describe the binary relation of elements in S, instead of listing all elements in </a:t>
                </a:r>
                <a14:m>
                  <m:oMath xmlns:m="http://schemas.openxmlformats.org/officeDocument/2006/math">
                    <m:r>
                      <a:rPr lang="en-US" altLang="zh-TW" i="1">
                        <a:latin typeface="Cambria Math" panose="02040503050406030204" pitchFamily="18" charset="0"/>
                      </a:rPr>
                      <m:t>𝜌</m:t>
                    </m:r>
                  </m:oMath>
                </a14:m>
                <a:r>
                  <a:rPr lang="en-TW" altLang="zh-TW" dirty="0"/>
                  <a:t>. F</a:t>
                </a:r>
                <a:r>
                  <a:rPr lang="en-US" altLang="zh-TW" dirty="0"/>
                  <a:t>o</a:t>
                </a:r>
                <a:r>
                  <a:rPr lang="en-TW" altLang="zh-TW" dirty="0"/>
                  <a:t>r example, let S = {1, 2}, supposed </a:t>
                </a:r>
                <a:r>
                  <a:rPr lang="en-US" altLang="zh-TW" dirty="0"/>
                  <a:t>x </a:t>
                </a:r>
                <a14:m>
                  <m:oMath xmlns:m="http://schemas.openxmlformats.org/officeDocument/2006/math">
                    <m:r>
                      <a:rPr lang="en-US" altLang="zh-TW" i="1">
                        <a:latin typeface="Cambria Math" panose="02040503050406030204" pitchFamily="18" charset="0"/>
                      </a:rPr>
                      <m:t>𝜌</m:t>
                    </m:r>
                  </m:oMath>
                </a14:m>
                <a:r>
                  <a:rPr lang="en-US" altLang="zh-TW" dirty="0"/>
                  <a:t> y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US" altLang="zh-TW" dirty="0"/>
                  <a:t> x + y is odd; then, we know that </a:t>
                </a:r>
                <a14:m>
                  <m:oMath xmlns:m="http://schemas.openxmlformats.org/officeDocument/2006/math">
                    <m:r>
                      <a:rPr lang="en-US" altLang="zh-TW" i="1">
                        <a:latin typeface="Cambria Math" panose="02040503050406030204" pitchFamily="18" charset="0"/>
                      </a:rPr>
                      <m:t>𝜌</m:t>
                    </m:r>
                  </m:oMath>
                </a14:m>
                <a:r>
                  <a:rPr lang="en-US" altLang="zh-TW" dirty="0"/>
                  <a:t> = {(1, 2), (2, 1)}.</a:t>
                </a:r>
              </a:p>
              <a:p>
                <a:pPr marL="0" indent="0">
                  <a:buNone/>
                </a:pPr>
                <a:r>
                  <a:rPr lang="en-US" altLang="zh-TW" dirty="0"/>
                  <a:t>Since </a:t>
                </a:r>
                <a14:m>
                  <m:oMath xmlns:m="http://schemas.openxmlformats.org/officeDocument/2006/math">
                    <m:r>
                      <a:rPr lang="en-US" altLang="zh-TW" i="1">
                        <a:latin typeface="Cambria Math" panose="02040503050406030204" pitchFamily="18" charset="0"/>
                      </a:rPr>
                      <m:t>𝜌</m:t>
                    </m:r>
                  </m:oMath>
                </a14:m>
                <a:r>
                  <a:rPr lang="en-US" altLang="zh-TW" dirty="0"/>
                  <a:t> = {(1, 2), (2, 1)} is a subset of S x S = {(1, 1), (1, 2), (2, 1), (2, 2)}, we know that </a:t>
                </a:r>
                <a14:m>
                  <m:oMath xmlns:m="http://schemas.openxmlformats.org/officeDocument/2006/math">
                    <m:r>
                      <a:rPr lang="en-US" altLang="zh-TW" i="1">
                        <a:latin typeface="Cambria Math" panose="02040503050406030204" pitchFamily="18" charset="0"/>
                      </a:rPr>
                      <m:t>𝜌</m:t>
                    </m:r>
                  </m:oMath>
                </a14:m>
                <a:r>
                  <a:rPr lang="en-US" altLang="zh-TW" dirty="0"/>
                  <a:t> is a binary relation on set S.</a:t>
                </a:r>
              </a:p>
              <a:p>
                <a:pPr marL="0" indent="0">
                  <a:buNone/>
                </a:pPr>
                <a:r>
                  <a:rPr lang="en-US" altLang="zh-TW" dirty="0"/>
                  <a:t>What about a new binary relation </a:t>
                </a:r>
                <a14:m>
                  <m:oMath xmlns:m="http://schemas.openxmlformats.org/officeDocument/2006/math">
                    <m:r>
                      <a:rPr lang="en-US" altLang="zh-TW" i="1">
                        <a:latin typeface="Cambria Math" panose="02040503050406030204" pitchFamily="18" charset="0"/>
                      </a:rPr>
                      <m:t>𝜌</m:t>
                    </m:r>
                  </m:oMath>
                </a14:m>
                <a:r>
                  <a:rPr lang="en-US" altLang="zh-TW" dirty="0"/>
                  <a:t>’ is defined as x </a:t>
                </a:r>
                <a14:m>
                  <m:oMath xmlns:m="http://schemas.openxmlformats.org/officeDocument/2006/math">
                    <m:r>
                      <a:rPr lang="en-US" altLang="zh-TW" i="1">
                        <a:latin typeface="Cambria Math" panose="02040503050406030204" pitchFamily="18" charset="0"/>
                      </a:rPr>
                      <m:t>𝜌</m:t>
                    </m:r>
                  </m:oMath>
                </a14:m>
                <a:r>
                  <a:rPr lang="en-US" altLang="zh-TW" dirty="0"/>
                  <a:t>’ y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US" altLang="zh-TW" dirty="0"/>
                  <a:t> x + y &gt; 5; then, </a:t>
                </a:r>
                <a14:m>
                  <m:oMath xmlns:m="http://schemas.openxmlformats.org/officeDocument/2006/math">
                    <m:r>
                      <a:rPr lang="en-US" altLang="zh-TW" i="1">
                        <a:latin typeface="Cambria Math" panose="02040503050406030204" pitchFamily="18" charset="0"/>
                      </a:rPr>
                      <m:t>𝜌</m:t>
                    </m:r>
                  </m:oMath>
                </a14:m>
                <a:r>
                  <a:rPr lang="en-US" altLang="zh-TW" dirty="0"/>
                  <a:t>’ =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a:t>. Is </a:t>
                </a:r>
                <a14:m>
                  <m:oMath xmlns:m="http://schemas.openxmlformats.org/officeDocument/2006/math">
                    <m:r>
                      <a:rPr lang="en-US" altLang="zh-TW" i="1">
                        <a:latin typeface="Cambria Math" panose="02040503050406030204" pitchFamily="18" charset="0"/>
                      </a:rPr>
                      <m:t>𝜌</m:t>
                    </m:r>
                  </m:oMath>
                </a14:m>
                <a:r>
                  <a:rPr lang="en-US" altLang="zh-TW" dirty="0"/>
                  <a:t>’ still a binary relation on set S? Yes, it is.</a:t>
                </a:r>
              </a:p>
            </p:txBody>
          </p:sp>
        </mc:Choice>
        <mc:Fallback xmlns="">
          <p:sp>
            <p:nvSpPr>
              <p:cNvPr id="3" name="Content Placeholder 2">
                <a:extLst>
                  <a:ext uri="{FF2B5EF4-FFF2-40B4-BE49-F238E27FC236}">
                    <a16:creationId xmlns:a16="http://schemas.microsoft.com/office/drawing/2014/main" id="{DFE5C02C-9AD8-6748-BA29-DBBFF7D7C04A}"/>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17" t="-2089" r="-98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43470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1694-2AD6-5841-A0A9-41D08F656F11}"/>
              </a:ext>
            </a:extLst>
          </p:cNvPr>
          <p:cNvSpPr>
            <a:spLocks noGrp="1"/>
          </p:cNvSpPr>
          <p:nvPr>
            <p:ph type="title"/>
          </p:nvPr>
        </p:nvSpPr>
        <p:spPr/>
        <p:txBody>
          <a:bodyPr/>
          <a:lstStyle/>
          <a:p>
            <a:r>
              <a:rPr lang="en-TW" dirty="0"/>
              <a:t>Permutation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C75D82-03FD-CD42-BC59-F81E7F972091}"/>
                  </a:ext>
                </a:extLst>
              </p:cNvPr>
              <p:cNvSpPr>
                <a:spLocks noGrp="1"/>
              </p:cNvSpPr>
              <p:nvPr>
                <p:ph idx="1"/>
              </p:nvPr>
            </p:nvSpPr>
            <p:spPr>
              <a:xfrm>
                <a:off x="838200" y="1825625"/>
                <a:ext cx="6662351" cy="4667250"/>
              </a:xfrm>
            </p:spPr>
            <p:txBody>
              <a:bodyPr/>
              <a:lstStyle/>
              <a:p>
                <a:pPr marL="0" indent="0">
                  <a:buNone/>
                </a:pPr>
                <a:r>
                  <a:rPr lang="en-TW" dirty="0"/>
                  <a:t>What about 2 and 4? We do </a:t>
                </a:r>
                <a14:m>
                  <m:oMath xmlns:m="http://schemas.openxmlformats.org/officeDocument/2006/math">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𝑓</m:t>
                        </m:r>
                        <m:d>
                          <m:dPr>
                            <m:ctrlPr>
                              <a:rPr lang="en-US" i="1" dirty="0">
                                <a:latin typeface="Cambria Math" panose="02040503050406030204" pitchFamily="18" charset="0"/>
                              </a:rPr>
                            </m:ctrlPr>
                          </m:dPr>
                          <m:e>
                            <m:r>
                              <a:rPr lang="en-US" b="0" i="1" dirty="0" smtClean="0">
                                <a:latin typeface="Cambria Math" panose="02040503050406030204" pitchFamily="18" charset="0"/>
                              </a:rPr>
                              <m:t>2</m:t>
                            </m:r>
                          </m:e>
                        </m:d>
                      </m:e>
                    </m:d>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b="0" i="1" dirty="0" smtClean="0">
                            <a:latin typeface="Cambria Math" panose="02040503050406030204" pitchFamily="18" charset="0"/>
                          </a:rPr>
                          <m:t>3</m:t>
                        </m:r>
                      </m:e>
                    </m:d>
                    <m:r>
                      <a:rPr lang="en-US" b="0" i="1" dirty="0" smtClean="0">
                        <a:latin typeface="Cambria Math" panose="02040503050406030204" pitchFamily="18" charset="0"/>
                      </a:rPr>
                      <m:t>=2</m:t>
                    </m:r>
                    <m:r>
                      <a:rPr lang="en-US" b="0" i="0" dirty="0" smtClean="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i="1" dirty="0">
                            <a:latin typeface="Cambria Math" panose="02040503050406030204" pitchFamily="18" charset="0"/>
                          </a:rPr>
                          <m:t>𝑓</m:t>
                        </m:r>
                        <m:d>
                          <m:dPr>
                            <m:ctrlPr>
                              <a:rPr lang="en-US" i="1" dirty="0">
                                <a:latin typeface="Cambria Math" panose="02040503050406030204" pitchFamily="18" charset="0"/>
                              </a:rPr>
                            </m:ctrlPr>
                          </m:dPr>
                          <m:e>
                            <m:r>
                              <a:rPr lang="en-US" b="0" i="1" dirty="0" smtClean="0">
                                <a:latin typeface="Cambria Math" panose="02040503050406030204" pitchFamily="18" charset="0"/>
                              </a:rPr>
                              <m:t>4</m:t>
                            </m:r>
                          </m:e>
                        </m:d>
                      </m:e>
                    </m:d>
                    <m:r>
                      <a:rPr lang="en-US" i="1" dirty="0">
                        <a:latin typeface="Cambria Math" panose="02040503050406030204" pitchFamily="18" charset="0"/>
                      </a:rPr>
                      <m:t>=</m:t>
                    </m:r>
                    <m:r>
                      <a:rPr lang="en-US" i="1" dirty="0">
                        <a:latin typeface="Cambria Math" panose="02040503050406030204" pitchFamily="18" charset="0"/>
                      </a:rPr>
                      <m:t>𝑔</m:t>
                    </m:r>
                    <m:d>
                      <m:dPr>
                        <m:ctrlPr>
                          <a:rPr lang="en-US" i="1" dirty="0">
                            <a:latin typeface="Cambria Math" panose="02040503050406030204" pitchFamily="18" charset="0"/>
                          </a:rPr>
                        </m:ctrlPr>
                      </m:dPr>
                      <m:e>
                        <m:r>
                          <a:rPr lang="en-US" b="0" i="1" dirty="0" smtClean="0">
                            <a:latin typeface="Cambria Math" panose="02040503050406030204" pitchFamily="18" charset="0"/>
                          </a:rPr>
                          <m:t>4</m:t>
                        </m:r>
                      </m:e>
                    </m:d>
                    <m:r>
                      <a:rPr lang="en-US" i="1" dirty="0">
                        <a:latin typeface="Cambria Math" panose="02040503050406030204" pitchFamily="18" charset="0"/>
                      </a:rPr>
                      <m:t>=</m:t>
                    </m:r>
                    <m:r>
                      <a:rPr lang="en-US" b="0" i="0" dirty="0" smtClean="0">
                        <a:latin typeface="Cambria Math" panose="02040503050406030204" pitchFamily="18" charset="0"/>
                      </a:rPr>
                      <m:t>4;</m:t>
                    </m:r>
                  </m:oMath>
                </a14:m>
                <a:r>
                  <a:rPr lang="en-TW" dirty="0"/>
                  <a:t> therefore, 2 and 4 are mapped to themselves. Therefore, we can conclude that</a:t>
                </a:r>
              </a:p>
              <a:p>
                <a:pPr marL="0" indent="0" algn="ctr">
                  <a:buNone/>
                </a:pPr>
                <a14:m>
                  <m:oMath xmlns:m="http://schemas.openxmlformats.org/officeDocument/2006/math">
                    <m:r>
                      <a:rPr lang="en-US" i="1">
                        <a:latin typeface="Cambria Math" panose="02040503050406030204" pitchFamily="18" charset="0"/>
                      </a:rPr>
                      <m:t>𝑔</m:t>
                    </m:r>
                  </m:oMath>
                </a14:m>
                <a:r>
                  <a:rPr lang="en-TW" dirty="0"/>
                  <a:t>。</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=(2, 3)</m:t>
                    </m:r>
                  </m:oMath>
                </a14:m>
                <a:r>
                  <a:rPr lang="en-TW" dirty="0"/>
                  <a:t>。</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1, 2, 3</m:t>
                        </m:r>
                      </m:e>
                    </m:d>
                    <m:r>
                      <a:rPr lang="en-US" i="1" dirty="0">
                        <a:latin typeface="Cambria Math" panose="02040503050406030204" pitchFamily="18" charset="0"/>
                      </a:rPr>
                      <m:t>=(1, 3)</m:t>
                    </m:r>
                  </m:oMath>
                </a14:m>
                <a:endParaRPr lang="en-TW" dirty="0"/>
              </a:p>
              <a:p>
                <a:pPr marL="0" indent="0">
                  <a:buNone/>
                </a:pPr>
                <a:r>
                  <a:rPr lang="en-TW" dirty="0"/>
                  <a:t>What if permutations </a:t>
                </a:r>
                <a14:m>
                  <m:oMath xmlns:m="http://schemas.openxmlformats.org/officeDocument/2006/math">
                    <m:r>
                      <a:rPr lang="en-US" i="1">
                        <a:latin typeface="Cambria Math" panose="02040503050406030204" pitchFamily="18" charset="0"/>
                      </a:rPr>
                      <m:t>𝑔</m:t>
                    </m:r>
                    <m:r>
                      <a:rPr lang="en-US" b="0" i="1" smtClean="0">
                        <a:latin typeface="Cambria Math" panose="02040503050406030204" pitchFamily="18" charset="0"/>
                      </a:rPr>
                      <m:t>, </m:t>
                    </m:r>
                    <m:r>
                      <a:rPr lang="en-US" i="1" dirty="0">
                        <a:latin typeface="Cambria Math" panose="02040503050406030204" pitchFamily="18" charset="0"/>
                      </a:rPr>
                      <m:t>𝑓</m:t>
                    </m:r>
                  </m:oMath>
                </a14:m>
                <a:r>
                  <a:rPr lang="en-TW" dirty="0"/>
                  <a:t> are 2 disjoints cycle? For example, </a:t>
                </a:r>
                <a14:m>
                  <m:oMath xmlns:m="http://schemas.openxmlformats.org/officeDocument/2006/math">
                    <m:r>
                      <a:rPr lang="en-US" i="1">
                        <a:latin typeface="Cambria Math" panose="02040503050406030204" pitchFamily="18" charset="0"/>
                      </a:rPr>
                      <m:t>𝑓</m:t>
                    </m:r>
                    <m:r>
                      <a:rPr lang="en-US">
                        <a:latin typeface="Cambria Math" panose="02040503050406030204" pitchFamily="18" charset="0"/>
                      </a:rPr>
                      <m:t>=(1</m:t>
                    </m:r>
                    <m:r>
                      <a:rPr lang="en-US" b="0" i="0" smtClean="0">
                        <a:latin typeface="Cambria Math" panose="02040503050406030204" pitchFamily="18" charset="0"/>
                      </a:rPr>
                      <m:t>, 4</m:t>
                    </m:r>
                    <m:r>
                      <a:rPr lang="en-US">
                        <a:latin typeface="Cambria Math" panose="02040503050406030204" pitchFamily="18" charset="0"/>
                      </a:rPr>
                      <m:t>)</m:t>
                    </m:r>
                  </m:oMath>
                </a14:m>
                <a:r>
                  <a:rPr lang="en-TW" dirty="0"/>
                  <a:t> and </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=(2, 3)</m:t>
                    </m:r>
                  </m:oMath>
                </a14:m>
                <a:r>
                  <a:rPr lang="en-TW" dirty="0"/>
                  <a:t>, then what would </a:t>
                </a:r>
                <a14:m>
                  <m:oMath xmlns:m="http://schemas.openxmlformats.org/officeDocument/2006/math">
                    <m:r>
                      <a:rPr lang="en-US" i="1">
                        <a:latin typeface="Cambria Math" panose="02040503050406030204" pitchFamily="18" charset="0"/>
                      </a:rPr>
                      <m:t>𝑔</m:t>
                    </m:r>
                  </m:oMath>
                </a14:m>
                <a:r>
                  <a:rPr lang="en-TW" dirty="0"/>
                  <a:t>。</a:t>
                </a:r>
                <a14:m>
                  <m:oMath xmlns:m="http://schemas.openxmlformats.org/officeDocument/2006/math">
                    <m:r>
                      <a:rPr lang="en-US" i="1" dirty="0">
                        <a:latin typeface="Cambria Math" panose="02040503050406030204" pitchFamily="18" charset="0"/>
                      </a:rPr>
                      <m:t>𝑓</m:t>
                    </m:r>
                    <m:r>
                      <a:rPr lang="en-US" b="0" i="1" dirty="0" smtClean="0">
                        <a:latin typeface="Cambria Math" panose="02040503050406030204" pitchFamily="18" charset="0"/>
                      </a:rPr>
                      <m:t>=</m:t>
                    </m:r>
                    <m:r>
                      <m:rPr>
                        <m:nor/>
                      </m:rPr>
                      <a:rPr lang="en-US" b="0" i="0" dirty="0" smtClean="0">
                        <a:latin typeface="Cambria Math" panose="02040503050406030204" pitchFamily="18" charset="0"/>
                      </a:rPr>
                      <m:t>(2, 3)</m:t>
                    </m:r>
                    <m:r>
                      <m:rPr>
                        <m:nor/>
                      </m:rPr>
                      <a:rPr lang="en-TW" dirty="0"/>
                      <m:t>。</m:t>
                    </m:r>
                    <m:r>
                      <a:rPr lang="en-US" i="1" dirty="0">
                        <a:latin typeface="Cambria Math" panose="02040503050406030204" pitchFamily="18" charset="0"/>
                      </a:rPr>
                      <m:t>(1, </m:t>
                    </m:r>
                    <m:r>
                      <a:rPr lang="en-US" b="0" i="1" dirty="0" smtClean="0">
                        <a:latin typeface="Cambria Math" panose="02040503050406030204" pitchFamily="18" charset="0"/>
                      </a:rPr>
                      <m:t>4</m:t>
                    </m:r>
                    <m:r>
                      <a:rPr lang="en-US" i="1" dirty="0">
                        <a:latin typeface="Cambria Math" panose="02040503050406030204" pitchFamily="18" charset="0"/>
                      </a:rPr>
                      <m:t>)</m:t>
                    </m:r>
                  </m:oMath>
                </a14:m>
                <a:r>
                  <a:rPr lang="en-TW" dirty="0"/>
                  <a:t> be? By visualizing the relations, we know that </a:t>
                </a:r>
                <a14:m>
                  <m:oMath xmlns:m="http://schemas.openxmlformats.org/officeDocument/2006/math">
                    <m:r>
                      <a:rPr lang="en-US" i="1">
                        <a:latin typeface="Cambria Math" panose="02040503050406030204" pitchFamily="18" charset="0"/>
                      </a:rPr>
                      <m:t>𝑔</m:t>
                    </m:r>
                  </m:oMath>
                </a14:m>
                <a:r>
                  <a:rPr lang="en-TW" dirty="0"/>
                  <a:t>。</a:t>
                </a:r>
                <a14:m>
                  <m:oMath xmlns:m="http://schemas.openxmlformats.org/officeDocument/2006/math">
                    <m:r>
                      <a:rPr lang="en-US" i="1" dirty="0">
                        <a:latin typeface="Cambria Math" panose="02040503050406030204" pitchFamily="18" charset="0"/>
                      </a:rPr>
                      <m:t>𝑓</m:t>
                    </m:r>
                  </m:oMath>
                </a14:m>
                <a:r>
                  <a:rPr lang="en-TW" dirty="0"/>
                  <a:t> is (1, 4) and (2, 3).</a:t>
                </a:r>
              </a:p>
            </p:txBody>
          </p:sp>
        </mc:Choice>
        <mc:Fallback xmlns="">
          <p:sp>
            <p:nvSpPr>
              <p:cNvPr id="3" name="Content Placeholder 2">
                <a:extLst>
                  <a:ext uri="{FF2B5EF4-FFF2-40B4-BE49-F238E27FC236}">
                    <a16:creationId xmlns:a16="http://schemas.microsoft.com/office/drawing/2014/main" id="{5EC75D82-03FD-CD42-BC59-F81E7F972091}"/>
                  </a:ext>
                </a:extLst>
              </p:cNvPr>
              <p:cNvSpPr>
                <a:spLocks noGrp="1" noRot="1" noChangeAspect="1" noMove="1" noResize="1" noEditPoints="1" noAdjustHandles="1" noChangeArrowheads="1" noChangeShapeType="1" noTextEdit="1"/>
              </p:cNvSpPr>
              <p:nvPr>
                <p:ph idx="1"/>
              </p:nvPr>
            </p:nvSpPr>
            <p:spPr>
              <a:xfrm>
                <a:off x="838200" y="1825625"/>
                <a:ext cx="6662351" cy="4667250"/>
              </a:xfrm>
              <a:blipFill>
                <a:blip r:embed="rId2"/>
                <a:stretch>
                  <a:fillRect l="-1905" t="-1355" r="-3048"/>
                </a:stretch>
              </a:blipFill>
            </p:spPr>
            <p:txBody>
              <a:bodyPr/>
              <a:lstStyle/>
              <a:p>
                <a:r>
                  <a:rPr lang="en-TW">
                    <a:noFill/>
                  </a:rPr>
                  <a:t> </a:t>
                </a:r>
              </a:p>
            </p:txBody>
          </p:sp>
        </mc:Fallback>
      </mc:AlternateContent>
      <p:pic>
        <p:nvPicPr>
          <p:cNvPr id="5" name="Graphic 4">
            <a:extLst>
              <a:ext uri="{FF2B5EF4-FFF2-40B4-BE49-F238E27FC236}">
                <a16:creationId xmlns:a16="http://schemas.microsoft.com/office/drawing/2014/main" id="{E979F992-E81F-654F-BDBF-9DBB4136F4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7860" y="2183177"/>
            <a:ext cx="3849530" cy="2464744"/>
          </a:xfrm>
          <a:prstGeom prst="rect">
            <a:avLst/>
          </a:prstGeom>
        </p:spPr>
      </p:pic>
      <p:sp>
        <p:nvSpPr>
          <p:cNvPr id="6" name="TextBox 5">
            <a:extLst>
              <a:ext uri="{FF2B5EF4-FFF2-40B4-BE49-F238E27FC236}">
                <a16:creationId xmlns:a16="http://schemas.microsoft.com/office/drawing/2014/main" id="{0A3C683E-4196-584E-85B0-E876F7BF2DE4}"/>
              </a:ext>
            </a:extLst>
          </p:cNvPr>
          <p:cNvSpPr txBox="1"/>
          <p:nvPr/>
        </p:nvSpPr>
        <p:spPr>
          <a:xfrm>
            <a:off x="8140322" y="4905633"/>
            <a:ext cx="3484606" cy="1200329"/>
          </a:xfrm>
          <a:prstGeom prst="rect">
            <a:avLst/>
          </a:prstGeom>
          <a:noFill/>
        </p:spPr>
        <p:txBody>
          <a:bodyPr wrap="square" rtlCol="0">
            <a:spAutoFit/>
          </a:bodyPr>
          <a:lstStyle/>
          <a:p>
            <a:r>
              <a:rPr lang="en-TW" dirty="0"/>
              <a:t>From this graph, we can see that 1 is mapped to 4, 4 is mapped to 1, 2 is mapped to 3, and 3 </a:t>
            </a:r>
            <a:r>
              <a:rPr lang="en-US" dirty="0"/>
              <a:t>is mapped to 2.</a:t>
            </a:r>
            <a:endParaRPr lang="en-TW" dirty="0"/>
          </a:p>
        </p:txBody>
      </p:sp>
    </p:spTree>
    <p:extLst>
      <p:ext uri="{BB962C8B-B14F-4D97-AF65-F5344CB8AC3E}">
        <p14:creationId xmlns:p14="http://schemas.microsoft.com/office/powerpoint/2010/main" val="1728452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264D-4D0C-5E4E-BD2B-C21D587225B5}"/>
              </a:ext>
            </a:extLst>
          </p:cNvPr>
          <p:cNvSpPr>
            <a:spLocks noGrp="1"/>
          </p:cNvSpPr>
          <p:nvPr>
            <p:ph type="title"/>
          </p:nvPr>
        </p:nvSpPr>
        <p:spPr/>
        <p:txBody>
          <a:bodyPr/>
          <a:lstStyle/>
          <a:p>
            <a:r>
              <a:rPr lang="en-TW" dirty="0"/>
              <a:t>How many functions (Challenging)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360785-0992-6244-8B53-0F129665ED83}"/>
                  </a:ext>
                </a:extLst>
              </p:cNvPr>
              <p:cNvSpPr>
                <a:spLocks noGrp="1"/>
              </p:cNvSpPr>
              <p:nvPr>
                <p:ph idx="1"/>
              </p:nvPr>
            </p:nvSpPr>
            <p:spPr/>
            <p:txBody>
              <a:bodyPr/>
              <a:lstStyle/>
              <a:p>
                <a:pPr marL="0" indent="0">
                  <a:buNone/>
                </a:pPr>
                <a:r>
                  <a:rPr lang="en-TW" dirty="0"/>
                  <a:t>Now, let consider this question – given two finite sets S and T, how many different functions can there be? How many different one-to-one functions are there? What about about onto? What about bijective?</a:t>
                </a:r>
              </a:p>
              <a:p>
                <a:pPr marL="0" indent="0">
                  <a:buNone/>
                </a:pPr>
                <a:r>
                  <a:rPr lang="en-TW" dirty="0"/>
                  <a:t>Supposed there are m elements in domain S, and n elments in codomain T, then how many different functions (or how many different ways of mapping from S to T) are there?</a:t>
                </a:r>
              </a:p>
              <a:p>
                <a:pPr marL="0" indent="0">
                  <a:buNone/>
                </a:pPr>
                <a:r>
                  <a:rPr lang="en-TW" dirty="0"/>
                  <a:t>For each element in S, it can be mapped to n different elements in T. By the multiplication principle, we know there will be n x n x … x n (total m times) = </a:t>
                </a:r>
                <a14:m>
                  <m:oMath xmlns:m="http://schemas.openxmlformats.org/officeDocument/2006/math">
                    <m:sSup>
                      <m:sSupPr>
                        <m:ctrlPr>
                          <a:rPr lang="en-TW"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𝑚</m:t>
                        </m:r>
                      </m:sup>
                    </m:sSup>
                  </m:oMath>
                </a14:m>
                <a:r>
                  <a:rPr lang="en-TW" dirty="0"/>
                  <a:t> different functions.</a:t>
                </a:r>
              </a:p>
            </p:txBody>
          </p:sp>
        </mc:Choice>
        <mc:Fallback xmlns="">
          <p:sp>
            <p:nvSpPr>
              <p:cNvPr id="3" name="Content Placeholder 2">
                <a:extLst>
                  <a:ext uri="{FF2B5EF4-FFF2-40B4-BE49-F238E27FC236}">
                    <a16:creationId xmlns:a16="http://schemas.microsoft.com/office/drawing/2014/main" id="{B4360785-0992-6244-8B53-0F129665ED83}"/>
                  </a:ext>
                </a:extLst>
              </p:cNvPr>
              <p:cNvSpPr>
                <a:spLocks noGrp="1" noRot="1" noChangeAspect="1" noMove="1" noResize="1" noEditPoints="1" noAdjustHandles="1" noChangeArrowheads="1" noChangeShapeType="1" noTextEdit="1"/>
              </p:cNvSpPr>
              <p:nvPr>
                <p:ph idx="1"/>
              </p:nvPr>
            </p:nvSpPr>
            <p:spPr>
              <a:blipFill>
                <a:blip r:embed="rId2"/>
                <a:stretch>
                  <a:fillRect l="-1206" t="-2326" r="-1568"/>
                </a:stretch>
              </a:blipFill>
            </p:spPr>
            <p:txBody>
              <a:bodyPr/>
              <a:lstStyle/>
              <a:p>
                <a:r>
                  <a:rPr lang="en-TW">
                    <a:noFill/>
                  </a:rPr>
                  <a:t> </a:t>
                </a:r>
              </a:p>
            </p:txBody>
          </p:sp>
        </mc:Fallback>
      </mc:AlternateContent>
    </p:spTree>
    <p:extLst>
      <p:ext uri="{BB962C8B-B14F-4D97-AF65-F5344CB8AC3E}">
        <p14:creationId xmlns:p14="http://schemas.microsoft.com/office/powerpoint/2010/main" val="320314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910F-2559-0347-9DC1-F1761C1DEDE4}"/>
              </a:ext>
            </a:extLst>
          </p:cNvPr>
          <p:cNvSpPr>
            <a:spLocks noGrp="1"/>
          </p:cNvSpPr>
          <p:nvPr>
            <p:ph type="title"/>
          </p:nvPr>
        </p:nvSpPr>
        <p:spPr/>
        <p:txBody>
          <a:bodyPr/>
          <a:lstStyle/>
          <a:p>
            <a:r>
              <a:rPr lang="en-TW" dirty="0"/>
              <a:t>How many functions (Challenging)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1405A8-27B2-CE49-BBDF-8CB86B4B253F}"/>
                  </a:ext>
                </a:extLst>
              </p:cNvPr>
              <p:cNvSpPr>
                <a:spLocks noGrp="1"/>
              </p:cNvSpPr>
              <p:nvPr>
                <p:ph idx="1"/>
              </p:nvPr>
            </p:nvSpPr>
            <p:spPr>
              <a:xfrm>
                <a:off x="838200" y="1825624"/>
                <a:ext cx="10515600" cy="4797597"/>
              </a:xfrm>
            </p:spPr>
            <p:txBody>
              <a:bodyPr>
                <a:normAutofit/>
              </a:bodyPr>
              <a:lstStyle/>
              <a:p>
                <a:pPr marL="0" indent="0">
                  <a:buNone/>
                </a:pPr>
                <a:r>
                  <a:rPr lang="en-TW" dirty="0"/>
                  <a:t>What about one-to-one functions? For </a:t>
                </a:r>
                <a14:m>
                  <m:oMath xmlns:m="http://schemas.openxmlformats.org/officeDocument/2006/math">
                    <m:r>
                      <a:rPr lang="en-US" b="0" i="1" smtClean="0">
                        <a:latin typeface="Cambria Math" panose="02040503050406030204" pitchFamily="18" charset="0"/>
                      </a:rPr>
                      <m:t>𝑓</m:t>
                    </m:r>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a14:m>
                <a:r>
                  <a:rPr lang="en-TW" dirty="0"/>
                  <a:t> to be one-to-one,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TW" dirty="0"/>
                  <a:t> must be true. Why? According to the pigeonhole principle, we know that </a:t>
                </a:r>
                <a14:m>
                  <m:oMath xmlns:m="http://schemas.openxmlformats.org/officeDocument/2006/math">
                    <m:r>
                      <a:rPr lang="en-US" b="0" i="1" smtClean="0">
                        <a:latin typeface="Cambria Math" panose="02040503050406030204" pitchFamily="18" charset="0"/>
                      </a:rPr>
                      <m:t>𝑚</m:t>
                    </m:r>
                  </m:oMath>
                </a14:m>
                <a:r>
                  <a:rPr lang="en-TW" dirty="0"/>
                  <a:t> c</a:t>
                </a:r>
                <a:r>
                  <a:rPr lang="en-US" dirty="0"/>
                  <a:t>an</a:t>
                </a:r>
                <a:r>
                  <a:rPr lang="en-TW" dirty="0"/>
                  <a:t> never be greater than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𝑛</m:t>
                    </m:r>
                  </m:oMath>
                </a14:m>
                <a:r>
                  <a:rPr lang="en-TW" dirty="0"/>
                  <a:t>, otherwise </a:t>
                </a:r>
                <a14:m>
                  <m:oMath xmlns:m="http://schemas.openxmlformats.org/officeDocument/2006/math">
                    <m:r>
                      <a:rPr lang="en-US" b="0" i="1" smtClean="0">
                        <a:latin typeface="Cambria Math" panose="02040503050406030204" pitchFamily="18" charset="0"/>
                      </a:rPr>
                      <m:t>𝑓</m:t>
                    </m:r>
                  </m:oMath>
                </a14:m>
                <a:r>
                  <a:rPr lang="en-TW" dirty="0"/>
                  <a:t> can never be a one-to-one function.</a:t>
                </a:r>
              </a:p>
              <a:p>
                <a:pPr marL="0" indent="0">
                  <a:buNone/>
                </a:pPr>
                <a:r>
                  <a:rPr lang="en-TW" dirty="0"/>
                  <a:t>Then, let’s consider the first element in S, it can be mapped to n different elements in T. The second element in S can be mapped to (n-1) different elements in T. The third element in S can be mapped to (n-2) different elements in T. The </a:t>
                </a:r>
                <a14:m>
                  <m:oMath xmlns:m="http://schemas.openxmlformats.org/officeDocument/2006/math">
                    <m:r>
                      <a:rPr lang="en-US" b="0" i="1" smtClean="0">
                        <a:latin typeface="Cambria Math" panose="02040503050406030204" pitchFamily="18" charset="0"/>
                      </a:rPr>
                      <m:t>𝑚</m:t>
                    </m:r>
                  </m:oMath>
                </a14:m>
                <a:r>
                  <a:rPr lang="en-TW" dirty="0"/>
                  <a:t>th element in S can be mapped to (n-m+1) different elements in T.</a:t>
                </a:r>
              </a:p>
              <a:p>
                <a:pPr marL="0" indent="0">
                  <a:buNone/>
                </a:pPr>
                <a:r>
                  <a:rPr lang="en-TW" dirty="0"/>
                  <a:t>Therefore, by the multiplication principle, there could be n(n-1)…(n-m+1) =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oMath>
                </a14:m>
                <a:r>
                  <a:rPr lang="en-TW" dirty="0"/>
                  <a:t> different one-to-one functions.</a:t>
                </a:r>
              </a:p>
            </p:txBody>
          </p:sp>
        </mc:Choice>
        <mc:Fallback xmlns="">
          <p:sp>
            <p:nvSpPr>
              <p:cNvPr id="3" name="Content Placeholder 2">
                <a:extLst>
                  <a:ext uri="{FF2B5EF4-FFF2-40B4-BE49-F238E27FC236}">
                    <a16:creationId xmlns:a16="http://schemas.microsoft.com/office/drawing/2014/main" id="{A81405A8-27B2-CE49-BBDF-8CB86B4B253F}"/>
                  </a:ext>
                </a:extLst>
              </p:cNvPr>
              <p:cNvSpPr>
                <a:spLocks noGrp="1" noRot="1" noChangeAspect="1" noMove="1" noResize="1" noEditPoints="1" noAdjustHandles="1" noChangeArrowheads="1" noChangeShapeType="1" noTextEdit="1"/>
              </p:cNvSpPr>
              <p:nvPr>
                <p:ph idx="1"/>
              </p:nvPr>
            </p:nvSpPr>
            <p:spPr>
              <a:xfrm>
                <a:off x="838200" y="1825624"/>
                <a:ext cx="10515600" cy="4797597"/>
              </a:xfrm>
              <a:blipFill>
                <a:blip r:embed="rId2"/>
                <a:stretch>
                  <a:fillRect l="-1206" t="-2111"/>
                </a:stretch>
              </a:blipFill>
            </p:spPr>
            <p:txBody>
              <a:bodyPr/>
              <a:lstStyle/>
              <a:p>
                <a:r>
                  <a:rPr lang="en-TW">
                    <a:noFill/>
                  </a:rPr>
                  <a:t> </a:t>
                </a:r>
              </a:p>
            </p:txBody>
          </p:sp>
        </mc:Fallback>
      </mc:AlternateContent>
    </p:spTree>
    <p:extLst>
      <p:ext uri="{BB962C8B-B14F-4D97-AF65-F5344CB8AC3E}">
        <p14:creationId xmlns:p14="http://schemas.microsoft.com/office/powerpoint/2010/main" val="3278570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F7D57-8A0F-5C4D-AF6B-716E5BD06945}"/>
              </a:ext>
            </a:extLst>
          </p:cNvPr>
          <p:cNvSpPr>
            <a:spLocks noGrp="1"/>
          </p:cNvSpPr>
          <p:nvPr>
            <p:ph type="title"/>
          </p:nvPr>
        </p:nvSpPr>
        <p:spPr/>
        <p:txBody>
          <a:bodyPr/>
          <a:lstStyle/>
          <a:p>
            <a:r>
              <a:rPr lang="en-TW" dirty="0"/>
              <a:t>How many functions (Challenging)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AF15E4-54A6-FC42-A1DC-F1D5D6427007}"/>
                  </a:ext>
                </a:extLst>
              </p:cNvPr>
              <p:cNvSpPr>
                <a:spLocks noGrp="1"/>
              </p:cNvSpPr>
              <p:nvPr>
                <p:ph idx="1"/>
              </p:nvPr>
            </p:nvSpPr>
            <p:spPr>
              <a:xfrm>
                <a:off x="838200" y="1825625"/>
                <a:ext cx="10515600" cy="4667250"/>
              </a:xfrm>
            </p:spPr>
            <p:txBody>
              <a:bodyPr>
                <a:normAutofit lnSpcReduction="10000"/>
              </a:bodyPr>
              <a:lstStyle/>
              <a:p>
                <a:pPr marL="0" indent="0">
                  <a:buNone/>
                </a:pPr>
                <a:r>
                  <a:rPr lang="en-TW" dirty="0"/>
                  <a:t>What about onto functions? ? For </a:t>
                </a:r>
                <a14:m>
                  <m:oMath xmlns:m="http://schemas.openxmlformats.org/officeDocument/2006/math">
                    <m:r>
                      <a:rPr lang="en-US" i="1">
                        <a:latin typeface="Cambria Math" panose="02040503050406030204" pitchFamily="18" charset="0"/>
                      </a:rPr>
                      <m:t>𝑓</m:t>
                    </m:r>
                    <m:r>
                      <a:rPr lang="en-US">
                        <a:latin typeface="Cambria Math" panose="02040503050406030204" pitchFamily="18" charset="0"/>
                      </a:rPr>
                      <m:t>:</m:t>
                    </m:r>
                    <m:r>
                      <m:rPr>
                        <m:sty m:val="p"/>
                      </m:rPr>
                      <a:rPr lang="en-US">
                        <a:latin typeface="Cambria Math" panose="02040503050406030204" pitchFamily="18" charset="0"/>
                      </a:rPr>
                      <m:t>S</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oMath>
                </a14:m>
                <a:r>
                  <a:rPr lang="en-TW" dirty="0"/>
                  <a:t> to be onto, </a:t>
                </a:r>
                <a14:m>
                  <m:oMath xmlns:m="http://schemas.openxmlformats.org/officeDocument/2006/math">
                    <m:r>
                      <a:rPr lang="en-US" i="1">
                        <a:latin typeface="Cambria Math" panose="02040503050406030204" pitchFamily="18" charset="0"/>
                      </a:rPr>
                      <m:t>𝑚</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r>
                  <a:rPr lang="en-TW" dirty="0"/>
                  <a:t> must be true. Why? </a:t>
                </a:r>
                <a:r>
                  <a:rPr lang="en-US" dirty="0"/>
                  <a:t>If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&lt;</m:t>
                    </m:r>
                    <m:r>
                      <a:rPr lang="en-US" b="0" i="1" smtClean="0">
                        <a:latin typeface="Cambria Math" panose="02040503050406030204" pitchFamily="18" charset="0"/>
                      </a:rPr>
                      <m:t>𝑛</m:t>
                    </m:r>
                  </m:oMath>
                </a14:m>
                <a:r>
                  <a:rPr lang="en-TW" dirty="0"/>
                  <a:t>, then there will be some elements in T such that there’s no elements in S mapping to it.</a:t>
                </a:r>
              </a:p>
              <a:p>
                <a:pPr marL="0" indent="0">
                  <a:buNone/>
                </a:pPr>
                <a:r>
                  <a:rPr lang="en-TW" dirty="0"/>
                  <a:t>Then, </a:t>
                </a:r>
                <a:r>
                  <a:rPr lang="en-US" dirty="0"/>
                  <a:t>to find the number of different onto functions, it would be too difficult to compute it directly; instead, we find the total number of different functions, and minus by the number of functions that are not onto.</a:t>
                </a:r>
                <a:endParaRPr lang="en-TW" dirty="0"/>
              </a:p>
              <a:p>
                <a:pPr marL="0" indent="0">
                  <a:buNone/>
                </a:pPr>
                <a:r>
                  <a:rPr lang="en-TW" dirty="0"/>
                  <a:t>How many functions are not onto? Well, it would be</a:t>
                </a:r>
              </a:p>
              <a:p>
                <a:pPr marL="0" indent="0" algn="ctr">
                  <a:buNone/>
                </a:pP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r>
                  <a:rPr lang="en-TW"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sub>
                    </m:sSub>
                  </m:oMath>
                </a14:m>
                <a:r>
                  <a:rPr lang="en-TW" dirty="0"/>
                  <a:t> </a:t>
                </a:r>
                <a14:m>
                  <m:oMath xmlns:m="http://schemas.openxmlformats.org/officeDocument/2006/math">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TW" dirty="0"/>
                          <m:t> </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 </m:t>
                            </m:r>
                            <m:r>
                              <a:rPr lang="en-US" b="0" i="1" smtClean="0">
                                <a:latin typeface="Cambria Math" panose="02040503050406030204" pitchFamily="18" charset="0"/>
                              </a:rPr>
                              <m:t>𝑛</m:t>
                            </m:r>
                          </m:sub>
                        </m:sSub>
                      </m:e>
                    </m:nary>
                  </m:oMath>
                </a14:m>
                <a:r>
                  <a:rPr lang="en-TW" dirty="0"/>
                  <a:t>|</a:t>
                </a:r>
              </a:p>
              <a:p>
                <a:pPr marL="0" indent="0">
                  <a:buNone/>
                </a:pPr>
                <a:r>
                  <a:rPr lang="en-US" dirty="0"/>
                  <a:t>W</a:t>
                </a:r>
                <a:r>
                  <a:rPr lang="en-TW" dirty="0"/>
                  <a:t>here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m:t>
                        </m:r>
                      </m:sub>
                    </m:sSub>
                  </m:oMath>
                </a14:m>
                <a:r>
                  <a:rPr lang="en-TW" dirty="0"/>
                  <a:t> is the set of functions that</a:t>
                </a:r>
                <a:r>
                  <a:rPr lang="en-US" dirty="0"/>
                  <a:t> the</a:t>
                </a:r>
                <a:r>
                  <a:rPr lang="en-TW" dirty="0"/>
                  <a:t>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a:t>
                </a:r>
                <a:r>
                  <a:rPr lang="en-TW" dirty="0"/>
                  <a:t>element </a:t>
                </a:r>
                <a:r>
                  <a:rPr lang="en-US" dirty="0"/>
                  <a:t>is</a:t>
                </a:r>
                <a:r>
                  <a:rPr lang="en-TW" dirty="0"/>
                  <a:t> not mapped from S to T. </a:t>
                </a:r>
              </a:p>
            </p:txBody>
          </p:sp>
        </mc:Choice>
        <mc:Fallback xmlns="">
          <p:sp>
            <p:nvSpPr>
              <p:cNvPr id="3" name="Content Placeholder 2">
                <a:extLst>
                  <a:ext uri="{FF2B5EF4-FFF2-40B4-BE49-F238E27FC236}">
                    <a16:creationId xmlns:a16="http://schemas.microsoft.com/office/drawing/2014/main" id="{2AAF15E4-54A6-FC42-A1DC-F1D5D6427007}"/>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17" t="-2872" r="-4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21014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5FB8-2602-F049-9FDC-F38568C17D5A}"/>
              </a:ext>
            </a:extLst>
          </p:cNvPr>
          <p:cNvSpPr>
            <a:spLocks noGrp="1"/>
          </p:cNvSpPr>
          <p:nvPr>
            <p:ph type="title"/>
          </p:nvPr>
        </p:nvSpPr>
        <p:spPr/>
        <p:txBody>
          <a:bodyPr/>
          <a:lstStyle/>
          <a:p>
            <a:r>
              <a:rPr lang="en-TW" dirty="0"/>
              <a:t>How many functions (Challenging)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656AFA-92B4-9246-9D32-ED12A38417CF}"/>
                  </a:ext>
                </a:extLst>
              </p:cNvPr>
              <p:cNvSpPr>
                <a:spLocks noGrp="1"/>
              </p:cNvSpPr>
              <p:nvPr>
                <p:ph idx="1"/>
              </p:nvPr>
            </p:nvSpPr>
            <p:spPr/>
            <p:txBody>
              <a:bodyPr>
                <a:normAutofit fontScale="92500"/>
              </a:bodyPr>
              <a:lstStyle/>
              <a:p>
                <a:pPr marL="0" indent="0">
                  <a:buNone/>
                </a:pPr>
                <a:r>
                  <a:rPr lang="en-TW" dirty="0"/>
                  <a:t>What’s the value of </a:t>
                </a:r>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oMath>
                </a14:m>
                <a:r>
                  <a:rPr lang="en-TW"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oMath>
                </a14:m>
                <a:r>
                  <a:rPr lang="en-TW" dirty="0"/>
                  <a:t> </a:t>
                </a:r>
                <a14:m>
                  <m:oMath xmlns:m="http://schemas.openxmlformats.org/officeDocument/2006/math">
                    <m:nary>
                      <m:naryPr>
                        <m:chr m:val="⋃"/>
                        <m:subHide m:val="on"/>
                        <m:supHide m:val="on"/>
                        <m:ctrlPr>
                          <a:rPr lang="en-US" i="1">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m:t>
                        </m:r>
                        <m:r>
                          <m:rPr>
                            <m:nor/>
                          </m:rPr>
                          <a:rPr lang="en-TW" dirty="0"/>
                          <m:t> </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 </m:t>
                            </m:r>
                            <m:r>
                              <a:rPr lang="en-US" i="1">
                                <a:latin typeface="Cambria Math" panose="02040503050406030204" pitchFamily="18" charset="0"/>
                              </a:rPr>
                              <m:t>𝑛</m:t>
                            </m:r>
                          </m:sub>
                        </m:sSub>
                      </m:e>
                    </m:nary>
                  </m:oMath>
                </a14:m>
                <a:r>
                  <a:rPr lang="en-TW" dirty="0"/>
                  <a:t>|? Well, it would be</a:t>
                </a:r>
              </a:p>
              <a:p>
                <a:pPr marL="0" indent="0" algn="ctr">
                  <a:lnSpc>
                    <a:spcPct val="150000"/>
                  </a:lnSpc>
                  <a:buNone/>
                </a:pPr>
                <a14:m>
                  <m:oMath xmlns:m="http://schemas.openxmlformats.org/officeDocument/2006/math">
                    <m:nary>
                      <m:naryPr>
                        <m:chr m:val="∑"/>
                        <m:supHide m:val="on"/>
                        <m:ctrlPr>
                          <a:rPr lang="en-TW" i="1" smtClean="0">
                            <a:latin typeface="Cambria Math" panose="02040503050406030204" pitchFamily="18" charset="0"/>
                          </a:rPr>
                        </m:ctrlPr>
                      </m:naryPr>
                      <m:sub>
                        <m:r>
                          <m:rPr>
                            <m:brk m:alnAt="7"/>
                          </m:rP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b>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e>
                        </m:d>
                      </m:e>
                    </m:nary>
                    <m:r>
                      <a:rPr lang="en-US" b="0" i="1" smtClean="0">
                        <a:latin typeface="Cambria Math" panose="02040503050406030204" pitchFamily="18" charset="0"/>
                      </a:rPr>
                      <m:t>−</m:t>
                    </m:r>
                    <m:nary>
                      <m:naryPr>
                        <m:chr m:val="∑"/>
                        <m:supHide m:val="on"/>
                        <m:ctrlPr>
                          <a:rPr lang="en-TW" i="1">
                            <a:latin typeface="Cambria Math" panose="02040503050406030204" pitchFamily="18" charset="0"/>
                          </a:rPr>
                        </m:ctrlPr>
                      </m:naryPr>
                      <m:sub>
                        <m:r>
                          <m:rPr>
                            <m:brk m:alnAt="7"/>
                          </m:rP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𝑗</m:t>
                                    </m:r>
                                  </m:sub>
                                </m:sSub>
                              </m:e>
                            </m:nary>
                          </m:e>
                        </m:d>
                        <m:r>
                          <a:rPr lang="en-US" b="0" i="1" smtClean="0">
                            <a:latin typeface="Cambria Math" panose="02040503050406030204" pitchFamily="18" charset="0"/>
                          </a:rPr>
                          <m:t>+</m:t>
                        </m:r>
                        <m:nary>
                          <m:naryPr>
                            <m:chr m:val="∑"/>
                            <m:supHide m:val="on"/>
                            <m:ctrlPr>
                              <a:rPr lang="en-TW" i="1">
                                <a:latin typeface="Cambria Math" panose="02040503050406030204" pitchFamily="18" charset="0"/>
                              </a:rPr>
                            </m:ctrlPr>
                          </m:naryPr>
                          <m:sub>
                            <m:r>
                              <m:rPr>
                                <m:brk m:alnAt="7"/>
                              </m:rP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up/>
                          <m:e>
                            <m:d>
                              <m:dPr>
                                <m:begChr m:val="|"/>
                                <m:endChr m:val="|"/>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nary>
                                  <m:naryPr>
                                    <m:chr m:val="⋂"/>
                                    <m:subHide m:val="on"/>
                                    <m:supHide m:val="on"/>
                                    <m:ctrlPr>
                                      <a:rPr lang="en-US" i="1">
                                        <a:latin typeface="Cambria Math" panose="02040503050406030204" pitchFamily="18" charset="0"/>
                                        <a:ea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𝑗</m:t>
                                        </m:r>
                                      </m:sub>
                                    </m:sSub>
                                  </m:e>
                                </m:nary>
                                <m:nary>
                                  <m:naryPr>
                                    <m:chr m:val="⋂"/>
                                    <m:subHide m:val="on"/>
                                    <m:supHide m:val="on"/>
                                    <m:ctrlPr>
                                      <a:rPr lang="en-US" i="1">
                                        <a:latin typeface="Cambria Math" panose="02040503050406030204" pitchFamily="18" charset="0"/>
                                        <a:ea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𝑘</m:t>
                                        </m:r>
                                      </m:sub>
                                    </m:sSub>
                                  </m:e>
                                </m:nary>
                              </m:e>
                            </m:d>
                          </m:e>
                        </m:nary>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sup>
                        <m:r>
                          <a:rPr lang="en-US" b="0" i="1" smtClean="0">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nary>
                      <m:naryPr>
                        <m:chr m:val="⋂"/>
                        <m:subHide m:val="on"/>
                        <m:supHide m:val="on"/>
                        <m:ctrlPr>
                          <a:rPr lang="en-US" i="1">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 … </m:t>
                        </m:r>
                      </m:e>
                    </m:nary>
                    <m:nary>
                      <m:naryPr>
                        <m:chr m:val="⋂"/>
                        <m:subHide m:val="on"/>
                        <m:supHide m:val="on"/>
                        <m:ctrlPr>
                          <a:rPr lang="en-US" i="1">
                            <a:latin typeface="Cambria Math" panose="02040503050406030204" pitchFamily="18" charset="0"/>
                            <a:ea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𝑛</m:t>
                            </m:r>
                          </m:sub>
                        </m:sSub>
                      </m:e>
                    </m:nary>
                    <m:r>
                      <a:rPr lang="en-US" b="0" i="1" smtClean="0">
                        <a:latin typeface="Cambria Math" panose="02040503050406030204" pitchFamily="18" charset="0"/>
                      </a:rPr>
                      <m:t>|</m:t>
                    </m:r>
                  </m:oMath>
                </a14:m>
                <a:r>
                  <a:rPr lang="en-TW" dirty="0"/>
                  <a:t> </a:t>
                </a:r>
              </a:p>
              <a:p>
                <a:pPr marL="0" indent="0">
                  <a:lnSpc>
                    <a:spcPct val="150000"/>
                  </a:lnSpc>
                  <a:buNone/>
                </a:pPr>
                <a:r>
                  <a:rPr lang="en-TW" dirty="0"/>
                  <a:t>Also, we know that </a:t>
                </a:r>
                <a:r>
                  <a:rPr lang="en-US" dirty="0"/>
                  <a:t>t</a:t>
                </a:r>
                <a:r>
                  <a:rPr lang="en-TW" dirty="0"/>
                  <a:t>he total number of different functions is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𝑚</m:t>
                        </m:r>
                      </m:sup>
                    </m:sSup>
                    <m:r>
                      <a:rPr lang="en-US" b="0" i="0" smtClean="0">
                        <a:latin typeface="Cambria Math" panose="02040503050406030204" pitchFamily="18" charset="0"/>
                      </a:rPr>
                      <m:t>;</m:t>
                    </m:r>
                  </m:oMath>
                </a14:m>
                <a:r>
                  <a:rPr lang="en-TW" dirty="0"/>
                  <a:t> therefore,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𝑚</m:t>
                        </m:r>
                      </m:sup>
                    </m:sSup>
                    <m:r>
                      <a:rPr lang="en-US" b="0" i="0" smtClean="0">
                        <a:latin typeface="Cambria Math" panose="02040503050406030204" pitchFamily="18" charset="0"/>
                      </a:rPr>
                      <m:t>−</m:t>
                    </m:r>
                    <m:r>
                      <a:rPr lang="en-US" b="0" i="1" smtClean="0">
                        <a:latin typeface="Cambria Math" panose="02040503050406030204" pitchFamily="18" charset="0"/>
                      </a:rPr>
                      <m:t>(</m:t>
                    </m:r>
                    <m:nary>
                      <m:naryPr>
                        <m:chr m:val="∑"/>
                        <m:supHide m:val="on"/>
                        <m:ctrlPr>
                          <a:rPr lang="en-TW" i="1">
                            <a:latin typeface="Cambria Math" panose="02040503050406030204" pitchFamily="18" charset="0"/>
                          </a:rPr>
                        </m:ctrlPr>
                      </m:naryPr>
                      <m:sub>
                        <m:r>
                          <m:rPr>
                            <m:brk m:alnAt="7"/>
                          </m:rP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e>
                        </m:d>
                      </m:e>
                    </m:nary>
                    <m:r>
                      <a:rPr lang="en-US" i="1">
                        <a:latin typeface="Cambria Math" panose="02040503050406030204" pitchFamily="18" charset="0"/>
                      </a:rPr>
                      <m:t>−</m:t>
                    </m:r>
                    <m:nary>
                      <m:naryPr>
                        <m:chr m:val="∑"/>
                        <m:supHide m:val="on"/>
                        <m:ctrlPr>
                          <a:rPr lang="en-TW" i="1">
                            <a:latin typeface="Cambria Math" panose="02040503050406030204" pitchFamily="18" charset="0"/>
                          </a:rPr>
                        </m:ctrlPr>
                      </m:naryPr>
                      <m:sub>
                        <m:r>
                          <m:rPr>
                            <m:brk m:alnAt="7"/>
                          </m:rP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 </m:t>
                            </m:r>
                            <m:nary>
                              <m:naryPr>
                                <m:chr m:val="⋂"/>
                                <m:subHide m:val="on"/>
                                <m:supHide m:val="on"/>
                                <m:ctrlPr>
                                  <a:rPr lang="en-US" i="1">
                                    <a:latin typeface="Cambria Math" panose="02040503050406030204" pitchFamily="18" charset="0"/>
                                    <a:ea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𝑗</m:t>
                                    </m:r>
                                  </m:sub>
                                </m:sSub>
                              </m:e>
                            </m:nary>
                          </m:e>
                        </m:d>
                        <m:r>
                          <a:rPr lang="en-US" i="1">
                            <a:latin typeface="Cambria Math" panose="02040503050406030204" pitchFamily="18" charset="0"/>
                          </a:rPr>
                          <m:t>+</m:t>
                        </m:r>
                        <m:nary>
                          <m:naryPr>
                            <m:chr m:val="∑"/>
                            <m:supHide m:val="on"/>
                            <m:ctrlPr>
                              <a:rPr lang="en-TW" i="1">
                                <a:latin typeface="Cambria Math" panose="02040503050406030204" pitchFamily="18" charset="0"/>
                              </a:rPr>
                            </m:ctrlPr>
                          </m:naryPr>
                          <m:sub>
                            <m:r>
                              <m:rPr>
                                <m:brk m:alnAt="7"/>
                              </m:rP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nary>
                                  <m:naryPr>
                                    <m:chr m:val="⋂"/>
                                    <m:subHide m:val="on"/>
                                    <m:supHide m:val="on"/>
                                    <m:ctrlPr>
                                      <a:rPr lang="en-US" i="1">
                                        <a:latin typeface="Cambria Math" panose="02040503050406030204" pitchFamily="18" charset="0"/>
                                        <a:ea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𝑗</m:t>
                                        </m:r>
                                      </m:sub>
                                    </m:sSub>
                                  </m:e>
                                </m:nary>
                                <m:nary>
                                  <m:naryPr>
                                    <m:chr m:val="⋂"/>
                                    <m:subHide m:val="on"/>
                                    <m:supHide m:val="on"/>
                                    <m:ctrlPr>
                                      <a:rPr lang="en-US" i="1">
                                        <a:latin typeface="Cambria Math" panose="02040503050406030204" pitchFamily="18" charset="0"/>
                                        <a:ea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𝑘</m:t>
                                        </m:r>
                                      </m:sub>
                                    </m:sSub>
                                  </m:e>
                                </m:nary>
                              </m:e>
                            </m:d>
                          </m:e>
                        </m:nary>
                      </m:e>
                    </m:nary>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e>
                        </m:d>
                      </m:e>
                      <m:sup>
                        <m:r>
                          <a:rPr lang="en-US" i="1">
                            <a:latin typeface="Cambria Math" panose="02040503050406030204" pitchFamily="18" charset="0"/>
                          </a:rPr>
                          <m:t>𝑛</m:t>
                        </m:r>
                        <m:r>
                          <a:rPr lang="en-US" i="1">
                            <a:latin typeface="Cambria Math" panose="02040503050406030204" pitchFamily="18" charset="0"/>
                          </a:rPr>
                          <m:t>+1</m:t>
                        </m:r>
                      </m:sup>
                    </m:s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nary>
                          <m:naryPr>
                            <m:chr m:val="⋂"/>
                            <m:subHide m:val="on"/>
                            <m:supHide m:val="on"/>
                            <m:ctrlPr>
                              <a:rPr lang="en-US" i="1">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 … </m:t>
                            </m:r>
                          </m:e>
                        </m:nary>
                        <m:nary>
                          <m:naryPr>
                            <m:chr m:val="⋂"/>
                            <m:subHide m:val="on"/>
                            <m:supHide m:val="on"/>
                            <m:ctrlPr>
                              <a:rPr lang="en-US" i="1">
                                <a:latin typeface="Cambria Math" panose="02040503050406030204" pitchFamily="18" charset="0"/>
                                <a:ea typeface="Cambria Math" panose="02040503050406030204" pitchFamily="18" charset="0"/>
                              </a:rPr>
                            </m:ctrlPr>
                          </m:naryP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𝑛</m:t>
                                </m:r>
                              </m:sub>
                            </m:sSub>
                          </m:e>
                        </m:nary>
                      </m:e>
                    </m:d>
                    <m:r>
                      <a:rPr lang="en-US" b="0" i="1" smtClean="0">
                        <a:latin typeface="Cambria Math" panose="02040503050406030204" pitchFamily="18" charset="0"/>
                      </a:rPr>
                      <m:t>)</m:t>
                    </m:r>
                  </m:oMath>
                </a14:m>
                <a:r>
                  <a:rPr lang="en-TW" dirty="0"/>
                  <a:t> would be the number of possible onto functions.</a:t>
                </a:r>
              </a:p>
            </p:txBody>
          </p:sp>
        </mc:Choice>
        <mc:Fallback xmlns="">
          <p:sp>
            <p:nvSpPr>
              <p:cNvPr id="3" name="Content Placeholder 2">
                <a:extLst>
                  <a:ext uri="{FF2B5EF4-FFF2-40B4-BE49-F238E27FC236}">
                    <a16:creationId xmlns:a16="http://schemas.microsoft.com/office/drawing/2014/main" id="{3D656AFA-92B4-9246-9D32-ED12A38417CF}"/>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65195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4D467-E020-8245-B222-8DEBE4EB6607}"/>
              </a:ext>
            </a:extLst>
          </p:cNvPr>
          <p:cNvSpPr>
            <a:spLocks noGrp="1"/>
          </p:cNvSpPr>
          <p:nvPr>
            <p:ph type="title"/>
          </p:nvPr>
        </p:nvSpPr>
        <p:spPr/>
        <p:txBody>
          <a:bodyPr/>
          <a:lstStyle/>
          <a:p>
            <a:r>
              <a:rPr lang="en-TW" dirty="0"/>
              <a:t>How many functions (Challenging)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585F9A-F932-8643-972D-BC56CBEF315B}"/>
                  </a:ext>
                </a:extLst>
              </p:cNvPr>
              <p:cNvSpPr>
                <a:spLocks noGrp="1"/>
              </p:cNvSpPr>
              <p:nvPr>
                <p:ph idx="1"/>
              </p:nvPr>
            </p:nvSpPr>
            <p:spPr>
              <a:xfrm>
                <a:off x="838200" y="1825625"/>
                <a:ext cx="10515600" cy="4921164"/>
              </a:xfrm>
            </p:spPr>
            <p:txBody>
              <a:bodyPr>
                <a:normAutofit/>
              </a:bodyPr>
              <a:lstStyle/>
              <a:p>
                <a:pPr marL="0" indent="0">
                  <a:buNone/>
                </a:pPr>
                <a:r>
                  <a:rPr lang="en-TW" dirty="0"/>
                  <a:t>What’s the value</a:t>
                </a:r>
                <a:r>
                  <a:rPr lang="en-US" dirty="0"/>
                  <a:t>s of that formula</a:t>
                </a:r>
                <a14:m>
                  <m:oMath xmlns:m="http://schemas.openxmlformats.org/officeDocument/2006/math">
                    <m:r>
                      <a:rPr lang="en-US" b="0" i="0" smtClean="0">
                        <a:latin typeface="Cambria Math" panose="02040503050406030204" pitchFamily="18" charset="0"/>
                      </a:rPr>
                      <m:t>?</m:t>
                    </m:r>
                  </m:oMath>
                </a14:m>
                <a:r>
                  <a:rPr lang="en-TW" dirty="0"/>
                  <a:t> Well, if</a:t>
                </a:r>
                <a:r>
                  <a:rPr lang="en-US" dirty="0"/>
                  <a:t> the</a:t>
                </a:r>
                <a:r>
                  <a:rPr lang="en-TW" dirty="0"/>
                  <a:t> </a:t>
                </a:r>
                <a14:m>
                  <m:oMath xmlns:m="http://schemas.openxmlformats.org/officeDocument/2006/math">
                    <m:r>
                      <a:rPr lang="en-US" b="0" i="1" smtClean="0">
                        <a:latin typeface="Cambria Math" panose="02040503050406030204" pitchFamily="18" charset="0"/>
                      </a:rPr>
                      <m:t>𝑖</m:t>
                    </m:r>
                  </m:oMath>
                </a14:m>
                <a:r>
                  <a:rPr lang="en-US" dirty="0"/>
                  <a:t>th </a:t>
                </a:r>
                <a:r>
                  <a:rPr lang="en-TW" dirty="0"/>
                  <a:t>elements in T are not mapped by elements in S, then for each element in S, it has only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oMath>
                </a14:m>
                <a:r>
                  <a:rPr lang="en-TW" dirty="0"/>
                  <a:t> different options to be mapped. By the multiplication principle, it would be </a:t>
                </a:r>
                <a14:m>
                  <m:oMath xmlns:m="http://schemas.openxmlformats.org/officeDocument/2006/math">
                    <m:sSup>
                      <m:sSupPr>
                        <m:ctrlPr>
                          <a:rPr lang="en-TW"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e>
                      <m:sup>
                        <m:r>
                          <a:rPr lang="en-US" b="0" i="1" smtClean="0">
                            <a:latin typeface="Cambria Math" panose="02040503050406030204" pitchFamily="18" charset="0"/>
                          </a:rPr>
                          <m:t>𝑚</m:t>
                        </m:r>
                      </m:sup>
                    </m:sSup>
                  </m:oMath>
                </a14:m>
                <a:r>
                  <a:rPr lang="en-TW" dirty="0"/>
                  <a:t> possibilites. Also, since we are picking</a:t>
                </a:r>
                <a:r>
                  <a:rPr lang="en-US" dirty="0"/>
                  <a:t> the</a:t>
                </a:r>
                <a:r>
                  <a:rPr lang="en-TW" dirty="0"/>
                  <a:t> </a:t>
                </a:r>
                <a14:m>
                  <m:oMath xmlns:m="http://schemas.openxmlformats.org/officeDocument/2006/math">
                    <m:r>
                      <a:rPr lang="en-US" b="0" i="1" smtClean="0">
                        <a:latin typeface="Cambria Math" panose="02040503050406030204" pitchFamily="18" charset="0"/>
                      </a:rPr>
                      <m:t>𝑖</m:t>
                    </m:r>
                  </m:oMath>
                </a14:m>
                <a:r>
                  <a:rPr lang="en-US" dirty="0" err="1"/>
                  <a:t>th</a:t>
                </a:r>
                <a:r>
                  <a:rPr lang="en-TW" dirty="0"/>
                  <a:t>  element from T that cannot be mapped to; therefore, we are doing combinations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m:t>
                    </m:r>
                  </m:oMath>
                </a14:m>
                <a:r>
                  <a:rPr lang="en-TW" dirty="0"/>
                  <a:t>.</a:t>
                </a:r>
              </a:p>
              <a:p>
                <a:pPr marL="0" indent="0">
                  <a:buNone/>
                </a:pPr>
                <a:r>
                  <a:rPr lang="en-TW" dirty="0"/>
                  <a:t>Finally, we can conclude that </a:t>
                </a:r>
                <a14:m>
                  <m:oMath xmlns:m="http://schemas.openxmlformats.org/officeDocument/2006/math">
                    <m:nary>
                      <m:naryPr>
                        <m:chr m:val="∑"/>
                        <m:supHide m:val="on"/>
                        <m:ctrlPr>
                          <a:rPr lang="en-TW" altLang="zh-TW" i="1">
                            <a:latin typeface="Cambria Math" panose="02040503050406030204" pitchFamily="18" charset="0"/>
                          </a:rPr>
                        </m:ctrlPr>
                      </m:naryPr>
                      <m:sub>
                        <m:r>
                          <m:rPr>
                            <m:brk m:alnAt="7"/>
                          </m:rPr>
                          <a:rPr lang="en-US" altLang="zh-TW" i="1">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sub>
                      <m:sup/>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𝑖</m:t>
                                </m:r>
                              </m:sub>
                            </m:sSub>
                          </m:e>
                        </m:d>
                      </m:e>
                    </m:nary>
                    <m:r>
                      <a:rPr lang="en-US" altLang="zh-TW" i="1">
                        <a:latin typeface="Cambria Math" panose="02040503050406030204" pitchFamily="18" charset="0"/>
                      </a:rPr>
                      <m:t> </m:t>
                    </m:r>
                    <m:r>
                      <a:rPr lang="en-US" b="0" i="0" smtClean="0">
                        <a:latin typeface="Cambria Math" panose="02040503050406030204" pitchFamily="18" charset="0"/>
                      </a:rPr>
                      <m:t>=</m:t>
                    </m:r>
                  </m:oMath>
                </a14:m>
                <a:r>
                  <a:rPr lang="en-TW" dirty="0"/>
                  <a:t> </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 1)</m:t>
                    </m:r>
                    <m:sSup>
                      <m:sSupPr>
                        <m:ctrlPr>
                          <a:rPr lang="en-TW"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e>
                      <m:sup>
                        <m:r>
                          <a:rPr lang="en-US" i="1">
                            <a:latin typeface="Cambria Math" panose="02040503050406030204" pitchFamily="18" charset="0"/>
                          </a:rPr>
                          <m:t>𝑚</m:t>
                        </m:r>
                      </m:sup>
                    </m:sSup>
                  </m:oMath>
                </a14:m>
                <a:r>
                  <a:rPr lang="en-TW" dirty="0"/>
                  <a:t>.</a:t>
                </a:r>
                <a:endParaRPr lang="en-US" dirty="0"/>
              </a:p>
              <a:p>
                <a:pPr marL="0" indent="0">
                  <a:buNone/>
                </a:pPr>
                <a:r>
                  <a:rPr lang="en-US" dirty="0"/>
                  <a:t>The same principle applies to the case when </a:t>
                </a:r>
                <a14:m>
                  <m:oMath xmlns:m="http://schemas.openxmlformats.org/officeDocument/2006/math">
                    <m:r>
                      <a:rPr lang="en-US" b="0" i="1" smtClean="0">
                        <a:latin typeface="Cambria Math" panose="02040503050406030204" pitchFamily="18" charset="0"/>
                      </a:rPr>
                      <m:t>𝑘</m:t>
                    </m:r>
                  </m:oMath>
                </a14:m>
                <a:r>
                  <a:rPr lang="en-US" dirty="0"/>
                  <a:t> different elements are intersecting, then we know it would be </a:t>
                </a:r>
                <a14:m>
                  <m:oMath xmlns:m="http://schemas.openxmlformats.org/officeDocument/2006/math">
                    <m:r>
                      <a:rPr lang="en-US" altLang="zh-TW" i="1">
                        <a:latin typeface="Cambria Math" panose="02040503050406030204" pitchFamily="18" charset="0"/>
                      </a:rPr>
                      <m:t>𝐶</m:t>
                    </m:r>
                    <m:r>
                      <a:rPr lang="en-US" altLang="zh-TW" i="1">
                        <a:latin typeface="Cambria Math" panose="02040503050406030204" pitchFamily="18" charset="0"/>
                      </a:rPr>
                      <m:t>(</m:t>
                    </m:r>
                    <m:r>
                      <a:rPr lang="en-US" altLang="zh-TW" i="1">
                        <a:latin typeface="Cambria Math" panose="02040503050406030204" pitchFamily="18" charset="0"/>
                      </a:rPr>
                      <m:t>𝑛</m:t>
                    </m:r>
                    <m:r>
                      <a:rPr lang="en-US" altLang="zh-TW" i="1">
                        <a:latin typeface="Cambria Math" panose="02040503050406030204" pitchFamily="18" charset="0"/>
                      </a:rPr>
                      <m:t>, </m:t>
                    </m:r>
                    <m:r>
                      <a:rPr lang="en-US" altLang="zh-TW" b="0" i="1" smtClean="0">
                        <a:latin typeface="Cambria Math" panose="02040503050406030204" pitchFamily="18" charset="0"/>
                      </a:rPr>
                      <m:t>𝑘</m:t>
                    </m:r>
                    <m:r>
                      <a:rPr lang="en-US" altLang="zh-TW" i="1">
                        <a:latin typeface="Cambria Math" panose="02040503050406030204" pitchFamily="18" charset="0"/>
                      </a:rPr>
                      <m:t>)</m:t>
                    </m:r>
                    <m:sSup>
                      <m:sSupPr>
                        <m:ctrlPr>
                          <a:rPr lang="en-TW" altLang="zh-TW" i="1">
                            <a:latin typeface="Cambria Math" panose="02040503050406030204" pitchFamily="18" charset="0"/>
                          </a:rPr>
                        </m:ctrlPr>
                      </m:sSupPr>
                      <m:e>
                        <m:r>
                          <a:rPr lang="en-US" altLang="zh-TW" i="1">
                            <a:latin typeface="Cambria Math" panose="02040503050406030204" pitchFamily="18" charset="0"/>
                          </a:rPr>
                          <m:t>(</m:t>
                        </m:r>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b="0" i="1" smtClean="0">
                            <a:latin typeface="Cambria Math" panose="02040503050406030204" pitchFamily="18" charset="0"/>
                          </a:rPr>
                          <m:t>𝑘</m:t>
                        </m:r>
                        <m:r>
                          <a:rPr lang="en-US" altLang="zh-TW" i="1">
                            <a:latin typeface="Cambria Math" panose="02040503050406030204" pitchFamily="18" charset="0"/>
                          </a:rPr>
                          <m:t>)</m:t>
                        </m:r>
                      </m:e>
                      <m:sup>
                        <m:r>
                          <a:rPr lang="en-US" altLang="zh-TW" i="1">
                            <a:latin typeface="Cambria Math" panose="02040503050406030204" pitchFamily="18" charset="0"/>
                          </a:rPr>
                          <m:t>𝑚</m:t>
                        </m:r>
                      </m:sup>
                    </m:sSup>
                  </m:oMath>
                </a14:m>
                <a:r>
                  <a:rPr lang="en-TW" altLang="zh-TW" dirty="0"/>
                  <a:t>.</a:t>
                </a:r>
                <a:endParaRPr lang="en-US" altLang="zh-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71585F9A-F932-8643-972D-BC56CBEF315B}"/>
                  </a:ext>
                </a:extLst>
              </p:cNvPr>
              <p:cNvSpPr>
                <a:spLocks noGrp="1" noRot="1" noChangeAspect="1" noMove="1" noResize="1" noEditPoints="1" noAdjustHandles="1" noChangeArrowheads="1" noChangeShapeType="1" noTextEdit="1"/>
              </p:cNvSpPr>
              <p:nvPr>
                <p:ph idx="1"/>
              </p:nvPr>
            </p:nvSpPr>
            <p:spPr>
              <a:xfrm>
                <a:off x="838200" y="1825625"/>
                <a:ext cx="10515600" cy="4921164"/>
              </a:xfrm>
              <a:blipFill>
                <a:blip r:embed="rId2"/>
                <a:stretch>
                  <a:fillRect l="-1217" t="-1980" r="-168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42486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7EEF4-6367-CE40-B624-209B475BF860}"/>
              </a:ext>
            </a:extLst>
          </p:cNvPr>
          <p:cNvSpPr>
            <a:spLocks noGrp="1"/>
          </p:cNvSpPr>
          <p:nvPr>
            <p:ph type="title"/>
          </p:nvPr>
        </p:nvSpPr>
        <p:spPr/>
        <p:txBody>
          <a:bodyPr/>
          <a:lstStyle/>
          <a:p>
            <a:r>
              <a:rPr lang="en-TW" dirty="0"/>
              <a:t>How many functions (Challenging)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07CDF0-449E-B244-B6CE-9BE5F8261529}"/>
                  </a:ext>
                </a:extLst>
              </p:cNvPr>
              <p:cNvSpPr>
                <a:spLocks noGrp="1"/>
              </p:cNvSpPr>
              <p:nvPr>
                <p:ph idx="1"/>
              </p:nvPr>
            </p:nvSpPr>
            <p:spPr/>
            <p:txBody>
              <a:bodyPr>
                <a:normAutofit/>
              </a:bodyPr>
              <a:lstStyle/>
              <a:p>
                <a:pPr marL="0" indent="0">
                  <a:buNone/>
                </a:pPr>
                <a:r>
                  <a:rPr lang="en-TW" altLang="zh-TW" dirty="0"/>
                  <a:t>The number of onto functions will be:</a:t>
                </a:r>
              </a:p>
              <a:p>
                <a:pPr marL="0" indent="0">
                  <a:lnSpc>
                    <a:spcPct val="150000"/>
                  </a:lnSpc>
                  <a:buNone/>
                </a:pPr>
                <a14:m>
                  <m:oMathPara xmlns:m="http://schemas.openxmlformats.org/officeDocument/2006/math">
                    <m:oMathParaPr>
                      <m:jc m:val="center"/>
                    </m:oMathParaPr>
                    <m:oMath xmlns:m="http://schemas.openxmlformats.org/officeDocument/2006/math">
                      <m:sSup>
                        <m:sSupPr>
                          <m:ctrlPr>
                            <a:rPr lang="en-TW" altLang="zh-TW" i="1" smtClean="0">
                              <a:latin typeface="Cambria Math" panose="02040503050406030204" pitchFamily="18" charset="0"/>
                            </a:rPr>
                          </m:ctrlPr>
                        </m:sSupPr>
                        <m:e>
                          <m:r>
                            <a:rPr lang="en-US" altLang="zh-TW" b="0" i="1" smtClean="0">
                              <a:latin typeface="Cambria Math" panose="02040503050406030204" pitchFamily="18" charset="0"/>
                            </a:rPr>
                            <m:t>𝑛</m:t>
                          </m:r>
                        </m:e>
                        <m:sup>
                          <m:r>
                            <a:rPr lang="en-US" altLang="zh-TW" b="0" i="1" smtClean="0">
                              <a:latin typeface="Cambria Math" panose="02040503050406030204" pitchFamily="18" charset="0"/>
                            </a:rPr>
                            <m:t>𝑚</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𝐶</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r>
                            <a:rPr lang="en-US" altLang="zh-TW" b="0" i="1" smtClean="0">
                              <a:latin typeface="Cambria Math" panose="02040503050406030204" pitchFamily="18" charset="0"/>
                            </a:rPr>
                            <m:t>, 1</m:t>
                          </m:r>
                        </m:e>
                      </m:d>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r>
                                <a:rPr lang="en-US" altLang="zh-TW" b="0" i="1" smtClean="0">
                                  <a:latin typeface="Cambria Math" panose="02040503050406030204" pitchFamily="18" charset="0"/>
                                </a:rPr>
                                <m:t>−1</m:t>
                              </m:r>
                            </m:e>
                          </m:d>
                        </m:e>
                        <m:sup>
                          <m:r>
                            <a:rPr lang="en-US" altLang="zh-TW" b="0" i="1" smtClean="0">
                              <a:latin typeface="Cambria Math" panose="02040503050406030204" pitchFamily="18" charset="0"/>
                            </a:rPr>
                            <m:t>𝑚</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𝐶</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r>
                            <a:rPr lang="en-US" altLang="zh-TW" b="0" i="1" smtClean="0">
                              <a:latin typeface="Cambria Math" panose="02040503050406030204" pitchFamily="18" charset="0"/>
                            </a:rPr>
                            <m:t>, 2</m:t>
                          </m:r>
                        </m:e>
                      </m:d>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r>
                                <a:rPr lang="en-US" altLang="zh-TW" b="0" i="1" smtClean="0">
                                  <a:latin typeface="Cambria Math" panose="02040503050406030204" pitchFamily="18" charset="0"/>
                                </a:rPr>
                                <m:t>−2</m:t>
                              </m:r>
                            </m:e>
                          </m:d>
                        </m:e>
                        <m:sup>
                          <m:r>
                            <a:rPr lang="en-US" altLang="zh-TW" b="0" i="1" smtClean="0">
                              <a:latin typeface="Cambria Math" panose="02040503050406030204" pitchFamily="18" charset="0"/>
                            </a:rPr>
                            <m:t>𝑚</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e>
                          </m:d>
                        </m:e>
                        <m:sup>
                          <m:r>
                            <a:rPr lang="en-US" altLang="zh-TW" b="0" i="1" smtClean="0">
                              <a:latin typeface="Cambria Math" panose="02040503050406030204" pitchFamily="18" charset="0"/>
                            </a:rPr>
                            <m:t>𝑛</m:t>
                          </m:r>
                          <m:r>
                            <a:rPr lang="en-US" altLang="zh-TW" b="0" i="1" smtClean="0">
                              <a:latin typeface="Cambria Math" panose="02040503050406030204" pitchFamily="18" charset="0"/>
                            </a:rPr>
                            <m:t>+1</m:t>
                          </m:r>
                        </m:sup>
                      </m:sSup>
                      <m:r>
                        <a:rPr lang="en-US" altLang="zh-TW" b="0" i="1" smtClean="0">
                          <a:latin typeface="Cambria Math" panose="02040503050406030204" pitchFamily="18" charset="0"/>
                        </a:rPr>
                        <m:t>𝐶</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𝑛</m:t>
                          </m:r>
                        </m:e>
                      </m:d>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r>
                            <a:rPr lang="en-US" altLang="zh-TW" b="0" i="1" smtClean="0">
                              <a:latin typeface="Cambria Math" panose="02040503050406030204" pitchFamily="18" charset="0"/>
                            </a:rPr>
                            <m:t>𝑛</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𝑚</m:t>
                          </m:r>
                        </m:sup>
                      </m:sSup>
                    </m:oMath>
                  </m:oMathPara>
                </a14:m>
                <a:endParaRPr lang="en-US" dirty="0"/>
              </a:p>
              <a:p>
                <a:pPr marL="0" indent="0">
                  <a:buNone/>
                </a:pPr>
                <a:r>
                  <a:rPr lang="en-US" dirty="0"/>
                  <a:t>The formula might look terrifying, but it’s not hard to use at all. Let S = {A, B, C} and T = {a, b}; then, how many different onto functions are there? </a:t>
                </a:r>
                <a:r>
                  <a:rPr lang="en-TW" dirty="0"/>
                  <a:t>It would be:</a:t>
                </a:r>
              </a:p>
              <a:p>
                <a:pPr marL="0" indent="0" algn="ctr">
                  <a:buNone/>
                </a:pPr>
                <a14:m>
                  <m:oMath xmlns:m="http://schemas.openxmlformats.org/officeDocument/2006/math">
                    <m:sSup>
                      <m:sSupPr>
                        <m:ctrlPr>
                          <a:rPr lang="en-TW"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2, 1</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2−1</m:t>
                            </m:r>
                          </m:e>
                        </m:d>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2, 2</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2−2</m:t>
                            </m:r>
                          </m:e>
                        </m:d>
                      </m:e>
                      <m:sup>
                        <m:r>
                          <a:rPr lang="en-US" b="0" i="1" smtClean="0">
                            <a:latin typeface="Cambria Math" panose="02040503050406030204" pitchFamily="18" charset="0"/>
                          </a:rPr>
                          <m:t>3</m:t>
                        </m:r>
                      </m:sup>
                    </m:sSup>
                    <m:r>
                      <a:rPr lang="en-US" b="0" i="1" smtClean="0">
                        <a:latin typeface="Cambria Math" panose="02040503050406030204" pitchFamily="18" charset="0"/>
                      </a:rPr>
                      <m:t>=8−2=6</m:t>
                    </m:r>
                  </m:oMath>
                </a14:m>
                <a:r>
                  <a:rPr lang="en-TW" dirty="0"/>
                  <a:t> </a:t>
                </a:r>
              </a:p>
              <a:p>
                <a:pPr marL="0" indent="0">
                  <a:buNone/>
                </a:pPr>
                <a:r>
                  <a:rPr lang="en-TW" dirty="0"/>
                  <a:t>There can be </a:t>
                </a:r>
                <a:r>
                  <a:rPr lang="en-US" dirty="0"/>
                  <a:t>totally 6 different</a:t>
                </a:r>
                <a:r>
                  <a:rPr lang="en-TW" dirty="0"/>
                  <a:t> onto functions.</a:t>
                </a:r>
              </a:p>
            </p:txBody>
          </p:sp>
        </mc:Choice>
        <mc:Fallback xmlns="">
          <p:sp>
            <p:nvSpPr>
              <p:cNvPr id="3" name="Content Placeholder 2">
                <a:extLst>
                  <a:ext uri="{FF2B5EF4-FFF2-40B4-BE49-F238E27FC236}">
                    <a16:creationId xmlns:a16="http://schemas.microsoft.com/office/drawing/2014/main" id="{E607CDF0-449E-B244-B6CE-9BE5F826152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39817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EC01-7626-7941-9F8E-CF015C785CD3}"/>
              </a:ext>
            </a:extLst>
          </p:cNvPr>
          <p:cNvSpPr>
            <a:spLocks noGrp="1"/>
          </p:cNvSpPr>
          <p:nvPr>
            <p:ph type="title"/>
          </p:nvPr>
        </p:nvSpPr>
        <p:spPr/>
        <p:txBody>
          <a:bodyPr/>
          <a:lstStyle/>
          <a:p>
            <a:r>
              <a:rPr lang="en-TW" dirty="0"/>
              <a:t>How many functions (Challenging)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D5F83-6B1E-314F-B30B-D66245D5CC57}"/>
                  </a:ext>
                </a:extLst>
              </p:cNvPr>
              <p:cNvSpPr>
                <a:spLocks noGrp="1"/>
              </p:cNvSpPr>
              <p:nvPr>
                <p:ph idx="1"/>
              </p:nvPr>
            </p:nvSpPr>
            <p:spPr>
              <a:xfrm>
                <a:off x="838200" y="1825625"/>
                <a:ext cx="10515600" cy="4884094"/>
              </a:xfrm>
            </p:spPr>
            <p:txBody>
              <a:bodyPr>
                <a:normAutofit/>
              </a:bodyPr>
              <a:lstStyle/>
              <a:p>
                <a:pPr marL="0" indent="0">
                  <a:buNone/>
                </a:pPr>
                <a:r>
                  <a:rPr lang="en-US" dirty="0"/>
                  <a:t>A permutation on a set that maps no element to itself it called a </a:t>
                </a:r>
                <a:r>
                  <a:rPr lang="en-US" dirty="0" err="1"/>
                  <a:t>dearrangement</a:t>
                </a:r>
                <a:r>
                  <a:rPr lang="en-US" dirty="0"/>
                  <a:t>. For example, S = {1, 2, 3, 4}, f = (1, 3, 4, 2); then, f is a </a:t>
                </a:r>
                <a:r>
                  <a:rPr lang="en-US" dirty="0" err="1"/>
                  <a:t>dearrangement</a:t>
                </a:r>
                <a:r>
                  <a:rPr lang="en-US" dirty="0"/>
                  <a:t> of set S.</a:t>
                </a:r>
              </a:p>
              <a:p>
                <a:pPr marL="0" indent="0">
                  <a:buNone/>
                </a:pPr>
                <a:r>
                  <a:rPr lang="en-US" dirty="0"/>
                  <a:t>Finally, let’s learn how many permutation and </a:t>
                </a:r>
                <a:r>
                  <a:rPr lang="en-US" dirty="0" err="1"/>
                  <a:t>dearrangement</a:t>
                </a:r>
                <a:r>
                  <a:rPr lang="en-US" dirty="0"/>
                  <a:t> function can there be, given a set S that has n elements.</a:t>
                </a:r>
              </a:p>
              <a:p>
                <a:pPr marL="0" indent="0">
                  <a:buNone/>
                </a:pPr>
                <a:r>
                  <a:rPr lang="en-US" dirty="0"/>
                  <a:t>It’s simple and straightforward to know that there are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oMath>
                </a14:m>
                <a:r>
                  <a:rPr lang="en-TW" dirty="0"/>
                  <a:t> different permutation functions. What about </a:t>
                </a:r>
                <a:r>
                  <a:rPr lang="en-US" dirty="0" err="1"/>
                  <a:t>dearrangement</a:t>
                </a:r>
                <a:r>
                  <a:rPr lang="en-US" dirty="0"/>
                  <a:t>? Well, we can use the total number of permutation functions minus by the total number of functions that are not </a:t>
                </a:r>
                <a:r>
                  <a:rPr lang="en-US" dirty="0" err="1"/>
                  <a:t>dearrangement</a:t>
                </a:r>
                <a:r>
                  <a:rPr lang="en-US" dirty="0"/>
                  <a:t>.</a:t>
                </a:r>
              </a:p>
              <a:p>
                <a:pPr marL="0" indent="0">
                  <a:buNone/>
                </a:pPr>
                <a:r>
                  <a:rPr lang="en-US" dirty="0"/>
                  <a:t>However, what’s the total number of functions that are not </a:t>
                </a:r>
                <a:r>
                  <a:rPr lang="en-US" dirty="0" err="1"/>
                  <a:t>dearrangement</a:t>
                </a:r>
                <a:r>
                  <a:rPr lang="en-US" dirty="0"/>
                  <a:t>?</a:t>
                </a:r>
                <a:endParaRPr lang="en-TW" dirty="0"/>
              </a:p>
            </p:txBody>
          </p:sp>
        </mc:Choice>
        <mc:Fallback xmlns="">
          <p:sp>
            <p:nvSpPr>
              <p:cNvPr id="3" name="Content Placeholder 2">
                <a:extLst>
                  <a:ext uri="{FF2B5EF4-FFF2-40B4-BE49-F238E27FC236}">
                    <a16:creationId xmlns:a16="http://schemas.microsoft.com/office/drawing/2014/main" id="{132D5F83-6B1E-314F-B30B-D66245D5CC57}"/>
                  </a:ext>
                </a:extLst>
              </p:cNvPr>
              <p:cNvSpPr>
                <a:spLocks noGrp="1" noRot="1" noChangeAspect="1" noMove="1" noResize="1" noEditPoints="1" noAdjustHandles="1" noChangeArrowheads="1" noChangeShapeType="1" noTextEdit="1"/>
              </p:cNvSpPr>
              <p:nvPr>
                <p:ph idx="1"/>
              </p:nvPr>
            </p:nvSpPr>
            <p:spPr>
              <a:xfrm>
                <a:off x="838200" y="1825625"/>
                <a:ext cx="10515600" cy="4884094"/>
              </a:xfrm>
              <a:blipFill>
                <a:blip r:embed="rId2"/>
                <a:stretch>
                  <a:fillRect l="-1206" t="-2073" r="-603"/>
                </a:stretch>
              </a:blipFill>
            </p:spPr>
            <p:txBody>
              <a:bodyPr/>
              <a:lstStyle/>
              <a:p>
                <a:r>
                  <a:rPr lang="en-TW">
                    <a:noFill/>
                  </a:rPr>
                  <a:t> </a:t>
                </a:r>
              </a:p>
            </p:txBody>
          </p:sp>
        </mc:Fallback>
      </mc:AlternateContent>
    </p:spTree>
    <p:extLst>
      <p:ext uri="{BB962C8B-B14F-4D97-AF65-F5344CB8AC3E}">
        <p14:creationId xmlns:p14="http://schemas.microsoft.com/office/powerpoint/2010/main" val="1631019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1C15C-814D-7147-A6E2-DE3D9CBA3DF8}"/>
              </a:ext>
            </a:extLst>
          </p:cNvPr>
          <p:cNvSpPr>
            <a:spLocks noGrp="1"/>
          </p:cNvSpPr>
          <p:nvPr>
            <p:ph type="title"/>
          </p:nvPr>
        </p:nvSpPr>
        <p:spPr/>
        <p:txBody>
          <a:bodyPr/>
          <a:lstStyle/>
          <a:p>
            <a:r>
              <a:rPr lang="en-TW" dirty="0"/>
              <a:t>How many functions (Challenging)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DF8429-E495-754C-8565-ABED10876FC5}"/>
                  </a:ext>
                </a:extLst>
              </p:cNvPr>
              <p:cNvSpPr>
                <a:spLocks noGrp="1"/>
              </p:cNvSpPr>
              <p:nvPr>
                <p:ph idx="1"/>
              </p:nvPr>
            </p:nvSpPr>
            <p:spPr/>
            <p:txBody>
              <a:bodyPr/>
              <a:lstStyle/>
              <a:p>
                <a:pPr marL="0" indent="0">
                  <a:buNone/>
                </a:pPr>
                <a:r>
                  <a:rPr lang="en-TW" dirty="0"/>
                  <a:t>With similar concept, we define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TW" dirty="0"/>
                  <a:t> to be the number of functions that </a:t>
                </a:r>
                <a:r>
                  <a:rPr lang="en-US" dirty="0"/>
                  <a:t>the </a:t>
                </a:r>
                <a14:m>
                  <m:oMath xmlns:m="http://schemas.openxmlformats.org/officeDocument/2006/math">
                    <m:r>
                      <a:rPr lang="en-US" b="0" i="1" smtClean="0">
                        <a:latin typeface="Cambria Math" panose="02040503050406030204" pitchFamily="18" charset="0"/>
                      </a:rPr>
                      <m:t>𝑖</m:t>
                    </m:r>
                  </m:oMath>
                </a14:m>
                <a:r>
                  <a:rPr lang="en-US" dirty="0" err="1"/>
                  <a:t>th</a:t>
                </a:r>
                <a:r>
                  <a:rPr lang="en-TW" dirty="0"/>
                  <a:t> element </a:t>
                </a:r>
                <a:r>
                  <a:rPr lang="en-US" dirty="0"/>
                  <a:t>is</a:t>
                </a:r>
                <a:r>
                  <a:rPr lang="en-TW" dirty="0"/>
                  <a:t> mapping to </a:t>
                </a:r>
                <a:r>
                  <a:rPr lang="en-US" dirty="0"/>
                  <a:t>itself</a:t>
                </a:r>
                <a:r>
                  <a:rPr lang="en-TW" dirty="0"/>
                  <a:t> in permutation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r>
                  <a:rPr lang="en-TW" dirty="0"/>
                  <a:t> For example, one of the function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sub>
                    </m:sSub>
                  </m:oMath>
                </a14:m>
                <a:r>
                  <a:rPr lang="en-TW" dirty="0"/>
                  <a:t> would be:</a:t>
                </a:r>
                <a:endParaRPr lang="en-US" dirty="0"/>
              </a:p>
              <a:p>
                <a:pPr marL="0" indent="0">
                  <a:buNone/>
                </a:pPr>
                <a:endParaRPr lang="en-TW" dirty="0"/>
              </a:p>
              <a:p>
                <a:pPr marL="0" indent="0">
                  <a:buNone/>
                </a:pPr>
                <a:endParaRPr lang="en-TW" dirty="0"/>
              </a:p>
              <a:p>
                <a:pPr marL="0" indent="0">
                  <a:buNone/>
                </a:pPr>
                <a:endParaRPr lang="en-TW" dirty="0"/>
              </a:p>
              <a:p>
                <a:pPr marL="0" indent="0">
                  <a:buNone/>
                </a:pPr>
                <a:r>
                  <a:rPr lang="en-TW" dirty="0"/>
                  <a:t>Then, we know that the total number of dearrangements will be </a:t>
                </a:r>
              </a:p>
              <a:p>
                <a:pPr marL="0" indent="0" algn="ctr">
                  <a:buNone/>
                </a:pP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oMath>
                </a14:m>
                <a:r>
                  <a:rPr lang="en-TW"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oMath>
                </a14:m>
                <a:r>
                  <a:rPr lang="en-TW" dirty="0"/>
                  <a:t> </a:t>
                </a:r>
                <a14:m>
                  <m:oMath xmlns:m="http://schemas.openxmlformats.org/officeDocument/2006/math">
                    <m:nary>
                      <m:naryPr>
                        <m:chr m:val="⋃"/>
                        <m:subHide m:val="on"/>
                        <m:supHide m:val="on"/>
                        <m:ctrlPr>
                          <a:rPr lang="en-US" i="1">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m:t>
                        </m:r>
                        <m:r>
                          <m:rPr>
                            <m:nor/>
                          </m:rPr>
                          <a:rPr lang="en-TW" dirty="0"/>
                          <m:t> </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 </m:t>
                            </m:r>
                            <m:r>
                              <a:rPr lang="en-US" i="1">
                                <a:latin typeface="Cambria Math" panose="02040503050406030204" pitchFamily="18" charset="0"/>
                              </a:rPr>
                              <m:t>𝑛</m:t>
                            </m:r>
                          </m:sub>
                        </m:sSub>
                      </m:e>
                    </m:nary>
                  </m:oMath>
                </a14:m>
                <a:r>
                  <a:rPr lang="en-TW" dirty="0"/>
                  <a:t>|</a:t>
                </a:r>
              </a:p>
            </p:txBody>
          </p:sp>
        </mc:Choice>
        <mc:Fallback xmlns="">
          <p:sp>
            <p:nvSpPr>
              <p:cNvPr id="3" name="Content Placeholder 2">
                <a:extLst>
                  <a:ext uri="{FF2B5EF4-FFF2-40B4-BE49-F238E27FC236}">
                    <a16:creationId xmlns:a16="http://schemas.microsoft.com/office/drawing/2014/main" id="{4CDF8429-E495-754C-8565-ABED10876FC5}"/>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96EE0A2C-EF1C-4377-B42C-69FEBD8EDE5C}"/>
              </a:ext>
            </a:extLst>
          </p:cNvPr>
          <p:cNvPicPr>
            <a:picLocks noChangeAspect="1"/>
          </p:cNvPicPr>
          <p:nvPr/>
        </p:nvPicPr>
        <p:blipFill>
          <a:blip r:embed="rId3"/>
          <a:stretch>
            <a:fillRect/>
          </a:stretch>
        </p:blipFill>
        <p:spPr>
          <a:xfrm>
            <a:off x="4378372" y="3107680"/>
            <a:ext cx="3435256" cy="1514853"/>
          </a:xfrm>
          <a:prstGeom prst="rect">
            <a:avLst/>
          </a:prstGeom>
        </p:spPr>
      </p:pic>
    </p:spTree>
    <p:extLst>
      <p:ext uri="{BB962C8B-B14F-4D97-AF65-F5344CB8AC3E}">
        <p14:creationId xmlns:p14="http://schemas.microsoft.com/office/powerpoint/2010/main" val="1580825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0976-12CA-8748-AC11-0B91181B1F54}"/>
              </a:ext>
            </a:extLst>
          </p:cNvPr>
          <p:cNvSpPr>
            <a:spLocks noGrp="1"/>
          </p:cNvSpPr>
          <p:nvPr>
            <p:ph type="title"/>
          </p:nvPr>
        </p:nvSpPr>
        <p:spPr/>
        <p:txBody>
          <a:bodyPr/>
          <a:lstStyle/>
          <a:p>
            <a:r>
              <a:rPr lang="en-TW" dirty="0"/>
              <a:t>How many functions (Challenging)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51B860-772D-F94D-9CB0-CC6A9C7235F5}"/>
                  </a:ext>
                </a:extLst>
              </p:cNvPr>
              <p:cNvSpPr>
                <a:spLocks noGrp="1"/>
              </p:cNvSpPr>
              <p:nvPr>
                <p:ph idx="1"/>
              </p:nvPr>
            </p:nvSpPr>
            <p:spPr>
              <a:xfrm>
                <a:off x="838200" y="1825624"/>
                <a:ext cx="10515600" cy="4772883"/>
              </a:xfrm>
            </p:spPr>
            <p:txBody>
              <a:bodyPr>
                <a:normAutofit/>
              </a:bodyPr>
              <a:lstStyle/>
              <a:p>
                <a:pPr marL="0" indent="0">
                  <a:buNone/>
                </a:pPr>
                <a:r>
                  <a:rPr lang="en-TW" dirty="0"/>
                  <a:t>What’s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rPr>
                      <m:t>|</m:t>
                    </m:r>
                    <m:r>
                      <a:rPr lang="en-US">
                        <a:latin typeface="Cambria Math" panose="02040503050406030204" pitchFamily="18" charset="0"/>
                      </a:rPr>
                      <m:t>?</m:t>
                    </m:r>
                  </m:oMath>
                </a14:m>
                <a:r>
                  <a:rPr lang="en-TW" dirty="0"/>
                  <a:t> Well, since</a:t>
                </a:r>
                <a:r>
                  <a:rPr lang="en-US" dirty="0"/>
                  <a:t> the</a:t>
                </a:r>
                <a:r>
                  <a:rPr lang="en-TW" dirty="0"/>
                  <a:t> </a:t>
                </a:r>
                <a14:m>
                  <m:oMath xmlns:m="http://schemas.openxmlformats.org/officeDocument/2006/math">
                    <m:r>
                      <a:rPr lang="en-US" i="1">
                        <a:latin typeface="Cambria Math" panose="02040503050406030204" pitchFamily="18" charset="0"/>
                      </a:rPr>
                      <m:t>𝑖</m:t>
                    </m:r>
                  </m:oMath>
                </a14:m>
                <a:r>
                  <a:rPr lang="en-US" dirty="0"/>
                  <a:t>th</a:t>
                </a:r>
                <a:r>
                  <a:rPr lang="en-TW" dirty="0"/>
                  <a:t> elements </a:t>
                </a:r>
                <a:r>
                  <a:rPr lang="en-US" dirty="0"/>
                  <a:t>must be</a:t>
                </a:r>
                <a:r>
                  <a:rPr lang="en-TW" dirty="0"/>
                  <a:t> mapped to itself, we only have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oMath>
                </a14:m>
                <a:r>
                  <a:rPr lang="en-TW" dirty="0"/>
                  <a:t> elements left. Among all these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oMath>
                </a14:m>
                <a:r>
                  <a:rPr lang="en-TW" dirty="0"/>
                  <a:t> elements, we do permutations; therefore, we would have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oMath>
                </a14:m>
                <a:r>
                  <a:rPr lang="en-TW" dirty="0"/>
                  <a:t>! possibilites. Also, since we are picking</a:t>
                </a:r>
                <a:r>
                  <a:rPr lang="en-US" dirty="0"/>
                  <a:t> the </a:t>
                </a:r>
                <a14:m>
                  <m:oMath xmlns:m="http://schemas.openxmlformats.org/officeDocument/2006/math">
                    <m:r>
                      <a:rPr lang="en-US" i="1">
                        <a:latin typeface="Cambria Math" panose="02040503050406030204" pitchFamily="18" charset="0"/>
                      </a:rPr>
                      <m:t>𝑖</m:t>
                    </m:r>
                  </m:oMath>
                </a14:m>
                <a:r>
                  <a:rPr lang="en-US" dirty="0" err="1"/>
                  <a:t>th</a:t>
                </a:r>
                <a:r>
                  <a:rPr lang="en-TW" dirty="0"/>
                  <a:t> element from S that </a:t>
                </a:r>
                <a:r>
                  <a:rPr lang="en-US" dirty="0"/>
                  <a:t>must</a:t>
                </a:r>
                <a:r>
                  <a:rPr lang="en-TW" dirty="0"/>
                  <a:t> be fixed at </a:t>
                </a:r>
                <a:r>
                  <a:rPr lang="en-US" dirty="0"/>
                  <a:t>its</a:t>
                </a:r>
                <a:r>
                  <a:rPr lang="en-TW" dirty="0"/>
                  <a:t> position; therefore, we are doing combinations </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 1)</m:t>
                    </m:r>
                  </m:oMath>
                </a14:m>
                <a:r>
                  <a:rPr lang="en-TW" dirty="0"/>
                  <a:t>.</a:t>
                </a:r>
              </a:p>
              <a:p>
                <a:pPr marL="0" indent="0">
                  <a:buNone/>
                </a:pPr>
                <a:r>
                  <a:rPr lang="en-TW" dirty="0"/>
                  <a:t>Then, we can conclude that </a:t>
                </a:r>
                <a14:m>
                  <m:oMath xmlns:m="http://schemas.openxmlformats.org/officeDocument/2006/math">
                    <m:nary>
                      <m:naryPr>
                        <m:chr m:val="∑"/>
                        <m:supHide m:val="on"/>
                        <m:ctrlPr>
                          <a:rPr lang="en-TW" altLang="zh-TW" i="1">
                            <a:latin typeface="Cambria Math" panose="02040503050406030204" pitchFamily="18" charset="0"/>
                          </a:rPr>
                        </m:ctrlPr>
                      </m:naryPr>
                      <m:sub>
                        <m:r>
                          <m:rPr>
                            <m:brk m:alnAt="7"/>
                          </m:rPr>
                          <a:rPr lang="en-US" altLang="zh-TW" i="1">
                            <a:latin typeface="Cambria Math" panose="02040503050406030204" pitchFamily="18" charset="0"/>
                          </a:rPr>
                          <m:t>1</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sub>
                      <m:sup/>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𝑖</m:t>
                                </m:r>
                              </m:sub>
                            </m:sSub>
                          </m:e>
                        </m:d>
                      </m:e>
                    </m:nary>
                    <m:r>
                      <a:rPr lang="en-US" altLang="zh-TW" i="1">
                        <a:latin typeface="Cambria Math" panose="02040503050406030204" pitchFamily="18" charset="0"/>
                      </a:rPr>
                      <m:t> </m:t>
                    </m:r>
                    <m:r>
                      <a:rPr lang="en-US">
                        <a:latin typeface="Cambria Math" panose="02040503050406030204" pitchFamily="18" charset="0"/>
                      </a:rPr>
                      <m:t>=</m:t>
                    </m:r>
                  </m:oMath>
                </a14:m>
                <a:r>
                  <a:rPr lang="en-TW" dirty="0"/>
                  <a:t>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1</m:t>
                        </m:r>
                      </m:e>
                    </m:d>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oMath>
                </a14:m>
                <a:endParaRPr lang="en-TW" dirty="0"/>
              </a:p>
              <a:p>
                <a:pPr marL="0" indent="0">
                  <a:buNone/>
                </a:pPr>
                <a:r>
                  <a:rPr lang="en-TW" dirty="0"/>
                  <a:t>The total number of dearragements would be:</a:t>
                </a:r>
              </a:p>
              <a:p>
                <a:pPr marL="0" indent="0">
                  <a:lnSpc>
                    <a:spcPct val="150000"/>
                  </a:lnSpc>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1</m:t>
                          </m:r>
                        </m:e>
                      </m:d>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2</m:t>
                          </m:r>
                        </m:e>
                      </m:d>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e>
                          </m:d>
                        </m:e>
                        <m:sup>
                          <m:r>
                            <a:rPr lang="en-US" i="1">
                              <a:latin typeface="Cambria Math" panose="02040503050406030204" pitchFamily="18" charset="0"/>
                            </a:rPr>
                            <m:t>𝑛</m:t>
                          </m:r>
                          <m:r>
                            <a:rPr lang="en-US" i="1">
                              <a:latin typeface="Cambria Math" panose="02040503050406030204" pitchFamily="18" charset="0"/>
                            </a:rPr>
                            <m:t>+1</m:t>
                          </m:r>
                        </m:sup>
                      </m:sSup>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𝑛</m:t>
                          </m:r>
                        </m:e>
                      </m:d>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oMath>
                  </m:oMathPara>
                </a14:m>
                <a:endParaRPr lang="en-TW" dirty="0"/>
              </a:p>
              <a:p>
                <a:pPr marL="0" indent="0">
                  <a:buNone/>
                </a:pPr>
                <a:endParaRPr lang="en-TW" dirty="0"/>
              </a:p>
              <a:p>
                <a:pPr marL="0" indent="0">
                  <a:buNone/>
                </a:pP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9B51B860-772D-F94D-9CB0-CC6A9C7235F5}"/>
                  </a:ext>
                </a:extLst>
              </p:cNvPr>
              <p:cNvSpPr>
                <a:spLocks noGrp="1" noRot="1" noChangeAspect="1" noMove="1" noResize="1" noEditPoints="1" noAdjustHandles="1" noChangeArrowheads="1" noChangeShapeType="1" noTextEdit="1"/>
              </p:cNvSpPr>
              <p:nvPr>
                <p:ph idx="1"/>
              </p:nvPr>
            </p:nvSpPr>
            <p:spPr>
              <a:xfrm>
                <a:off x="838200" y="1825624"/>
                <a:ext cx="10515600" cy="4772883"/>
              </a:xfrm>
              <a:blipFill>
                <a:blip r:embed="rId2"/>
                <a:stretch>
                  <a:fillRect l="-1217" t="-2043" r="-98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57930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22C8-7B5A-7943-9B37-83A7003A0B10}"/>
              </a:ext>
            </a:extLst>
          </p:cNvPr>
          <p:cNvSpPr>
            <a:spLocks noGrp="1"/>
          </p:cNvSpPr>
          <p:nvPr>
            <p:ph type="title"/>
          </p:nvPr>
        </p:nvSpPr>
        <p:spPr/>
        <p:txBody>
          <a:bodyPr/>
          <a:lstStyle/>
          <a:p>
            <a:r>
              <a:rPr lang="en-TW" dirty="0"/>
              <a:t>Binary Relation on set S and 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0B3413-919B-5944-9090-1A4655076DA8}"/>
                  </a:ext>
                </a:extLst>
              </p:cNvPr>
              <p:cNvSpPr>
                <a:spLocks noGrp="1"/>
              </p:cNvSpPr>
              <p:nvPr>
                <p:ph idx="1"/>
              </p:nvPr>
            </p:nvSpPr>
            <p:spPr/>
            <p:txBody>
              <a:bodyPr/>
              <a:lstStyle/>
              <a:p>
                <a:pPr marL="0" indent="0">
                  <a:buNone/>
                </a:pPr>
                <a:r>
                  <a:rPr lang="en-TW" dirty="0"/>
                  <a:t>Given 2 sets S and T, a binary relation from S to T is a subset of S x T. </a:t>
                </a:r>
              </a:p>
              <a:p>
                <a:pPr marL="0" indent="0">
                  <a:buNone/>
                </a:pPr>
                <a:r>
                  <a:rPr lang="en-TW" dirty="0"/>
                  <a:t>For example, let S = {1, 2, 3} and T = {2, 4, 7}, and binary relation </a:t>
                </a:r>
                <a14:m>
                  <m:oMath xmlns:m="http://schemas.openxmlformats.org/officeDocument/2006/math">
                    <m:r>
                      <a:rPr lang="en-US" altLang="zh-TW" i="1">
                        <a:latin typeface="Cambria Math" panose="02040503050406030204" pitchFamily="18" charset="0"/>
                      </a:rPr>
                      <m:t>𝜌</m:t>
                    </m:r>
                  </m:oMath>
                </a14:m>
                <a:r>
                  <a:rPr lang="en-TW" dirty="0"/>
                  <a:t> is defined as “x </a:t>
                </a:r>
                <a14:m>
                  <m:oMath xmlns:m="http://schemas.openxmlformats.org/officeDocument/2006/math">
                    <m:r>
                      <a:rPr lang="en-US" altLang="zh-TW" i="1">
                        <a:latin typeface="Cambria Math" panose="02040503050406030204" pitchFamily="18" charset="0"/>
                      </a:rPr>
                      <m:t>𝜌</m:t>
                    </m:r>
                  </m:oMath>
                </a14:m>
                <a:r>
                  <a:rPr lang="en-TW" dirty="0"/>
                  <a:t> y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en-US" b="0" i="1" dirty="0" smtClean="0">
                        <a:latin typeface="Cambria Math" panose="02040503050406030204" pitchFamily="18" charset="0"/>
                      </a:rPr>
                      <m:t>𝑦</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2</m:t>
                        </m:r>
                      </m:sup>
                    </m:sSup>
                  </m:oMath>
                </a14:m>
                <a:r>
                  <a:rPr lang="en-TW" dirty="0"/>
                  <a:t>”, then, we know that </a:t>
                </a:r>
                <a14:m>
                  <m:oMath xmlns:m="http://schemas.openxmlformats.org/officeDocument/2006/math">
                    <m:r>
                      <a:rPr lang="en-US" altLang="zh-TW" i="1">
                        <a:latin typeface="Cambria Math" panose="02040503050406030204" pitchFamily="18" charset="0"/>
                      </a:rPr>
                      <m:t>𝜌</m:t>
                    </m:r>
                  </m:oMath>
                </a14:m>
                <a:r>
                  <a:rPr lang="en-TW" dirty="0"/>
                  <a:t> = {(2, 4)}.</a:t>
                </a:r>
              </a:p>
              <a:p>
                <a:pPr marL="0" indent="0">
                  <a:buNone/>
                </a:pPr>
                <a:r>
                  <a:rPr lang="en-TW" dirty="0"/>
                  <a:t>Another example, let S = {2, 4, 6, 8} and T = {12, 16, 18}, and binary relation </a:t>
                </a:r>
                <a14:m>
                  <m:oMath xmlns:m="http://schemas.openxmlformats.org/officeDocument/2006/math">
                    <m:r>
                      <a:rPr lang="en-US" altLang="zh-TW" i="1">
                        <a:latin typeface="Cambria Math" panose="02040503050406030204" pitchFamily="18" charset="0"/>
                      </a:rPr>
                      <m:t>𝜌</m:t>
                    </m:r>
                  </m:oMath>
                </a14:m>
                <a:r>
                  <a:rPr lang="en-TW" dirty="0"/>
                  <a:t> is defined as “x </a:t>
                </a:r>
                <a14:m>
                  <m:oMath xmlns:m="http://schemas.openxmlformats.org/officeDocument/2006/math">
                    <m:r>
                      <a:rPr lang="en-US" altLang="zh-TW" i="1">
                        <a:latin typeface="Cambria Math" panose="02040503050406030204" pitchFamily="18" charset="0"/>
                      </a:rPr>
                      <m:t>𝜌</m:t>
                    </m:r>
                  </m:oMath>
                </a14:m>
                <a:r>
                  <a:rPr lang="en-TW" dirty="0"/>
                  <a:t> y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TW" dirty="0"/>
                  <a:t> x divides y”, then, we know that </a:t>
                </a:r>
                <a14:m>
                  <m:oMath xmlns:m="http://schemas.openxmlformats.org/officeDocument/2006/math">
                    <m:r>
                      <a:rPr lang="en-US" altLang="zh-TW" i="1">
                        <a:latin typeface="Cambria Math" panose="02040503050406030204" pitchFamily="18" charset="0"/>
                      </a:rPr>
                      <m:t>𝜌</m:t>
                    </m:r>
                  </m:oMath>
                </a14:m>
                <a:r>
                  <a:rPr lang="en-TW" dirty="0"/>
                  <a:t> = {(2, 12), (2, 16), (2, 18), (4, 12), (4, 16)</a:t>
                </a:r>
                <a:r>
                  <a:rPr lang="en-US" dirty="0"/>
                  <a:t>, (6, 12), (6, 18)</a:t>
                </a:r>
                <a:r>
                  <a:rPr lang="en-TW" dirty="0"/>
                  <a:t>, (8, 16)}; total </a:t>
                </a:r>
                <a:r>
                  <a:rPr lang="en-US" dirty="0"/>
                  <a:t>8</a:t>
                </a:r>
                <a:r>
                  <a:rPr lang="en-TW" dirty="0"/>
                  <a:t> elements.</a:t>
                </a:r>
              </a:p>
            </p:txBody>
          </p:sp>
        </mc:Choice>
        <mc:Fallback xmlns="">
          <p:sp>
            <p:nvSpPr>
              <p:cNvPr id="3" name="Content Placeholder 2">
                <a:extLst>
                  <a:ext uri="{FF2B5EF4-FFF2-40B4-BE49-F238E27FC236}">
                    <a16:creationId xmlns:a16="http://schemas.microsoft.com/office/drawing/2014/main" id="{2E0B3413-919B-5944-9090-1A4655076DA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90159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A09B-EFB0-4448-AEE9-F91131947927}"/>
              </a:ext>
            </a:extLst>
          </p:cNvPr>
          <p:cNvSpPr>
            <a:spLocks noGrp="1"/>
          </p:cNvSpPr>
          <p:nvPr>
            <p:ph type="title"/>
          </p:nvPr>
        </p:nvSpPr>
        <p:spPr/>
        <p:txBody>
          <a:bodyPr/>
          <a:lstStyle/>
          <a:p>
            <a:r>
              <a:rPr lang="en-TW" dirty="0"/>
              <a:t>How many functions (Challenging)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46AF37-DE0D-DF4E-92C6-83A36FABF6AC}"/>
                  </a:ext>
                </a:extLst>
              </p:cNvPr>
              <p:cNvSpPr>
                <a:spLocks noGrp="1"/>
              </p:cNvSpPr>
              <p:nvPr>
                <p:ph idx="1"/>
              </p:nvPr>
            </p:nvSpPr>
            <p:spPr/>
            <p:txBody>
              <a:bodyPr/>
              <a:lstStyle/>
              <a:p>
                <a:pPr marL="0" indent="0">
                  <a:buNone/>
                </a:pPr>
                <a:r>
                  <a:rPr lang="en-TW" dirty="0"/>
                  <a:t>The formula can be written as:</a:t>
                </a:r>
              </a:p>
              <a:p>
                <a:pPr marL="0" indent="0" algn="ctr">
                  <a:buNone/>
                </a:pP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r>
                          <a:rPr lang="en-US" i="1">
                            <a:latin typeface="Cambria Math" panose="02040503050406030204" pitchFamily="18" charset="0"/>
                          </a:rPr>
                          <m:t>!</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𝑛</m:t>
                        </m:r>
                      </m:sup>
                    </m:s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m:t>
                        </m:r>
                      </m:den>
                    </m:f>
                    <m:r>
                      <a:rPr lang="en-US" b="0" i="1" smtClean="0">
                        <a:latin typeface="Cambria Math" panose="02040503050406030204" pitchFamily="18" charset="0"/>
                      </a:rPr>
                      <m:t>]</m:t>
                    </m:r>
                  </m:oMath>
                </a14:m>
                <a:r>
                  <a:rPr lang="en-TW" dirty="0"/>
                  <a:t> </a:t>
                </a:r>
              </a:p>
              <a:p>
                <a:pPr marL="0" indent="0">
                  <a:buNone/>
                </a:pPr>
                <a:r>
                  <a:rPr lang="en-TW" dirty="0"/>
                  <a:t>if we take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oMath>
                </a14:m>
                <a:r>
                  <a:rPr lang="en-TW" dirty="0"/>
                  <a:t> from all terms in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1</m:t>
                        </m:r>
                      </m:e>
                    </m:d>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2</m:t>
                        </m:r>
                      </m:e>
                    </m:d>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−2</m:t>
                        </m:r>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e>
                        </m:d>
                      </m:e>
                      <m:sup>
                        <m:r>
                          <a:rPr lang="en-US" i="1">
                            <a:latin typeface="Cambria Math" panose="02040503050406030204" pitchFamily="18" charset="0"/>
                          </a:rPr>
                          <m:t>𝑛</m:t>
                        </m:r>
                        <m:r>
                          <a:rPr lang="en-US" i="1">
                            <a:latin typeface="Cambria Math" panose="02040503050406030204" pitchFamily="18" charset="0"/>
                          </a:rPr>
                          <m:t>+1</m:t>
                        </m:r>
                      </m:sup>
                    </m:sSup>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𝑛</m:t>
                        </m:r>
                      </m:e>
                    </m:d>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𝑛</m:t>
                        </m:r>
                      </m:e>
                    </m:d>
                    <m:r>
                      <a:rPr lang="en-US" i="1">
                        <a:latin typeface="Cambria Math" panose="02040503050406030204" pitchFamily="18" charset="0"/>
                      </a:rPr>
                      <m:t>!</m:t>
                    </m:r>
                  </m:oMath>
                </a14:m>
                <a:endParaRPr lang="en-TW" dirty="0"/>
              </a:p>
              <a:p>
                <a:pPr marL="0" indent="0">
                  <a:buNone/>
                </a:pPr>
                <a:r>
                  <a:rPr lang="en-TW" dirty="0"/>
                  <a:t>The formula looks terrifying, but </a:t>
                </a:r>
                <a:r>
                  <a:rPr lang="en-US" dirty="0"/>
                  <a:t>I</a:t>
                </a:r>
                <a:r>
                  <a:rPr lang="en-TW" dirty="0"/>
                  <a:t>t’s not hard at all. For example,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={1, 2, 3}</m:t>
                    </m:r>
                  </m:oMath>
                </a14:m>
                <a:r>
                  <a:rPr lang="en-TW" dirty="0"/>
                  <a:t>, then the number of different arragements will be:</a:t>
                </a:r>
              </a:p>
              <a:p>
                <a:pPr marL="0" indent="0" algn="ctr">
                  <a:buNone/>
                </a:pPr>
                <a14:m>
                  <m:oMath xmlns:m="http://schemas.openxmlformats.org/officeDocument/2006/math">
                    <m:r>
                      <a:rPr lang="en-US" b="0" i="1" smtClean="0">
                        <a:latin typeface="Cambria Math" panose="02040503050406030204" pitchFamily="18" charset="0"/>
                      </a:rPr>
                      <m:t>3!</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e>
                    </m:d>
                    <m:r>
                      <a:rPr lang="en-US" b="0" i="1" smtClean="0">
                        <a:latin typeface="Cambria Math" panose="02040503050406030204" pitchFamily="18" charset="0"/>
                      </a:rPr>
                      <m:t>=3−1=2</m:t>
                    </m:r>
                  </m:oMath>
                </a14:m>
                <a:r>
                  <a:rPr lang="en-TW" dirty="0"/>
                  <a:t> </a:t>
                </a:r>
              </a:p>
              <a:p>
                <a:pPr marL="0" indent="0">
                  <a:buNone/>
                </a:pPr>
                <a:r>
                  <a:rPr lang="en-TW" dirty="0"/>
                  <a:t>We know t</a:t>
                </a:r>
                <a:r>
                  <a:rPr lang="en-US" dirty="0"/>
                  <a:t>ha</a:t>
                </a:r>
                <a:r>
                  <a:rPr lang="en-TW" dirty="0"/>
                  <a:t>t the 2 dearrangements would be:</a:t>
                </a:r>
              </a:p>
            </p:txBody>
          </p:sp>
        </mc:Choice>
        <mc:Fallback xmlns="">
          <p:sp>
            <p:nvSpPr>
              <p:cNvPr id="3" name="Content Placeholder 2">
                <a:extLst>
                  <a:ext uri="{FF2B5EF4-FFF2-40B4-BE49-F238E27FC236}">
                    <a16:creationId xmlns:a16="http://schemas.microsoft.com/office/drawing/2014/main" id="{B246AF37-DE0D-DF4E-92C6-83A36FABF6AC}"/>
                  </a:ext>
                </a:extLst>
              </p:cNvPr>
              <p:cNvSpPr>
                <a:spLocks noGrp="1" noRot="1" noChangeAspect="1" noMove="1" noResize="1" noEditPoints="1" noAdjustHandles="1" noChangeArrowheads="1" noChangeShapeType="1" noTextEdit="1"/>
              </p:cNvSpPr>
              <p:nvPr>
                <p:ph idx="1"/>
              </p:nvPr>
            </p:nvSpPr>
            <p:spPr>
              <a:blipFill>
                <a:blip r:embed="rId2"/>
                <a:stretch>
                  <a:fillRect l="-3619" t="-2326"/>
                </a:stretch>
              </a:blipFill>
            </p:spPr>
            <p:txBody>
              <a:bodyPr/>
              <a:lstStyle/>
              <a:p>
                <a:r>
                  <a:rPr lang="en-TW">
                    <a:noFill/>
                  </a:rPr>
                  <a:t> </a:t>
                </a:r>
              </a:p>
            </p:txBody>
          </p:sp>
        </mc:Fallback>
      </mc:AlternateContent>
      <p:pic>
        <p:nvPicPr>
          <p:cNvPr id="7" name="Picture 6" descr="Diagram&#10;&#10;Description automatically generated">
            <a:extLst>
              <a:ext uri="{FF2B5EF4-FFF2-40B4-BE49-F238E27FC236}">
                <a16:creationId xmlns:a16="http://schemas.microsoft.com/office/drawing/2014/main" id="{9A595B16-A846-234F-94B0-A92387F76428}"/>
              </a:ext>
            </a:extLst>
          </p:cNvPr>
          <p:cNvPicPr>
            <a:picLocks noChangeAspect="1"/>
          </p:cNvPicPr>
          <p:nvPr/>
        </p:nvPicPr>
        <p:blipFill>
          <a:blip r:embed="rId3"/>
          <a:stretch>
            <a:fillRect/>
          </a:stretch>
        </p:blipFill>
        <p:spPr>
          <a:xfrm>
            <a:off x="2766712" y="5952199"/>
            <a:ext cx="2679700" cy="1092200"/>
          </a:xfrm>
          <a:prstGeom prst="rect">
            <a:avLst/>
          </a:prstGeom>
        </p:spPr>
      </p:pic>
      <p:pic>
        <p:nvPicPr>
          <p:cNvPr id="9" name="Picture 8" descr="Diagram&#10;&#10;Description automatically generated">
            <a:extLst>
              <a:ext uri="{FF2B5EF4-FFF2-40B4-BE49-F238E27FC236}">
                <a16:creationId xmlns:a16="http://schemas.microsoft.com/office/drawing/2014/main" id="{14D95987-0477-DA4E-955A-629A7351A768}"/>
              </a:ext>
            </a:extLst>
          </p:cNvPr>
          <p:cNvPicPr>
            <a:picLocks noChangeAspect="1"/>
          </p:cNvPicPr>
          <p:nvPr/>
        </p:nvPicPr>
        <p:blipFill>
          <a:blip r:embed="rId4"/>
          <a:stretch>
            <a:fillRect/>
          </a:stretch>
        </p:blipFill>
        <p:spPr>
          <a:xfrm>
            <a:off x="5261919" y="5952199"/>
            <a:ext cx="2244979" cy="1081351"/>
          </a:xfrm>
          <a:prstGeom prst="rect">
            <a:avLst/>
          </a:prstGeom>
        </p:spPr>
      </p:pic>
    </p:spTree>
    <p:extLst>
      <p:ext uri="{BB962C8B-B14F-4D97-AF65-F5344CB8AC3E}">
        <p14:creationId xmlns:p14="http://schemas.microsoft.com/office/powerpoint/2010/main" val="2145205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F022B-78EB-D74A-933B-33F53BE5F5DC}"/>
              </a:ext>
            </a:extLst>
          </p:cNvPr>
          <p:cNvSpPr>
            <a:spLocks noGrp="1"/>
          </p:cNvSpPr>
          <p:nvPr>
            <p:ph type="title"/>
          </p:nvPr>
        </p:nvSpPr>
        <p:spPr/>
        <p:txBody>
          <a:bodyPr/>
          <a:lstStyle/>
          <a:p>
            <a:r>
              <a:rPr lang="en-TW" dirty="0"/>
              <a:t>5-4 Vocab Reviews</a:t>
            </a:r>
          </a:p>
        </p:txBody>
      </p:sp>
      <p:sp>
        <p:nvSpPr>
          <p:cNvPr id="3" name="Content Placeholder 2">
            <a:extLst>
              <a:ext uri="{FF2B5EF4-FFF2-40B4-BE49-F238E27FC236}">
                <a16:creationId xmlns:a16="http://schemas.microsoft.com/office/drawing/2014/main" id="{F66ED628-9016-9C4D-9B74-BE7D82DA84A1}"/>
              </a:ext>
            </a:extLst>
          </p:cNvPr>
          <p:cNvSpPr>
            <a:spLocks noGrp="1"/>
          </p:cNvSpPr>
          <p:nvPr>
            <p:ph idx="1"/>
          </p:nvPr>
        </p:nvSpPr>
        <p:spPr/>
        <p:txBody>
          <a:bodyPr>
            <a:normAutofit lnSpcReduction="10000"/>
          </a:bodyPr>
          <a:lstStyle/>
          <a:p>
            <a:r>
              <a:rPr lang="en-TW" dirty="0"/>
              <a:t>Onto: a function in which the range equals to the codomain.</a:t>
            </a:r>
          </a:p>
          <a:p>
            <a:r>
              <a:rPr lang="en-TW" dirty="0"/>
              <a:t>One-to-one: a function in which each value in</a:t>
            </a:r>
            <a:r>
              <a:rPr lang="en-US" dirty="0"/>
              <a:t> the codomain is associated with at most one value in the domain.</a:t>
            </a:r>
          </a:p>
          <a:p>
            <a:r>
              <a:rPr lang="en-US" dirty="0"/>
              <a:t>Bijective: a function that is onto and one-to-one, and it’s the requirement of a function to have inverse function.</a:t>
            </a:r>
          </a:p>
          <a:p>
            <a:r>
              <a:rPr lang="en-US" dirty="0"/>
              <a:t>Domain: the set from which a function’s inputs are taken from.</a:t>
            </a:r>
          </a:p>
          <a:p>
            <a:r>
              <a:rPr lang="en-US" dirty="0"/>
              <a:t>Codomain: the superset from which a function’s outputs are taken from.</a:t>
            </a:r>
          </a:p>
          <a:p>
            <a:r>
              <a:rPr lang="en-US" dirty="0"/>
              <a:t>Range: the set of the actual output value of a function; subset of codomain.</a:t>
            </a:r>
            <a:endParaRPr lang="en-TW" dirty="0"/>
          </a:p>
        </p:txBody>
      </p:sp>
    </p:spTree>
    <p:extLst>
      <p:ext uri="{BB962C8B-B14F-4D97-AF65-F5344CB8AC3E}">
        <p14:creationId xmlns:p14="http://schemas.microsoft.com/office/powerpoint/2010/main" val="3211246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036CD-57E8-EA4B-9144-3509E30C8619}"/>
              </a:ext>
            </a:extLst>
          </p:cNvPr>
          <p:cNvSpPr>
            <a:spLocks noGrp="1"/>
          </p:cNvSpPr>
          <p:nvPr>
            <p:ph type="title"/>
          </p:nvPr>
        </p:nvSpPr>
        <p:spPr/>
        <p:txBody>
          <a:bodyPr/>
          <a:lstStyle/>
          <a:p>
            <a:r>
              <a:rPr lang="en-TW" dirty="0"/>
              <a:t>5-4 Vocab Reviews</a:t>
            </a:r>
          </a:p>
        </p:txBody>
      </p:sp>
      <p:sp>
        <p:nvSpPr>
          <p:cNvPr id="3" name="Content Placeholder 2">
            <a:extLst>
              <a:ext uri="{FF2B5EF4-FFF2-40B4-BE49-F238E27FC236}">
                <a16:creationId xmlns:a16="http://schemas.microsoft.com/office/drawing/2014/main" id="{38CA09F9-76E2-0E4E-8FB3-EAC7E2A386C5}"/>
              </a:ext>
            </a:extLst>
          </p:cNvPr>
          <p:cNvSpPr>
            <a:spLocks noGrp="1"/>
          </p:cNvSpPr>
          <p:nvPr>
            <p:ph idx="1"/>
          </p:nvPr>
        </p:nvSpPr>
        <p:spPr/>
        <p:txBody>
          <a:bodyPr/>
          <a:lstStyle/>
          <a:p>
            <a:r>
              <a:rPr lang="en-TW" dirty="0"/>
              <a:t>Function: a mapping between 2 sets, in which each element in the first set is used exactly once (not 0 and not greater than 1), but elements in the second set may be used 0 times or many times.</a:t>
            </a:r>
          </a:p>
          <a:p>
            <a:r>
              <a:rPr lang="en-TW" dirty="0"/>
              <a:t>Permutation: a bijection in which domain and codomain are the same set.</a:t>
            </a:r>
          </a:p>
          <a:p>
            <a:r>
              <a:rPr lang="en-TW" dirty="0"/>
              <a:t>Dearrangement: a permutation in which no </a:t>
            </a:r>
            <a:r>
              <a:rPr lang="en-US"/>
              <a:t>e</a:t>
            </a:r>
            <a:r>
              <a:rPr lang="en-TW"/>
              <a:t>lements </a:t>
            </a:r>
            <a:r>
              <a:rPr lang="en-TW" dirty="0"/>
              <a:t>map to itself.</a:t>
            </a:r>
          </a:p>
        </p:txBody>
      </p:sp>
    </p:spTree>
    <p:extLst>
      <p:ext uri="{BB962C8B-B14F-4D97-AF65-F5344CB8AC3E}">
        <p14:creationId xmlns:p14="http://schemas.microsoft.com/office/powerpoint/2010/main" val="2273345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000"/>
              <a:t>5-6</a:t>
            </a:r>
            <a:br>
              <a:rPr lang="en-US" sz="5000"/>
            </a:br>
            <a:r>
              <a:rPr lang="en-US" sz="5000"/>
              <a:t>The Mighty Mod Function</a:t>
            </a:r>
            <a:endParaRPr lang="en-TW" sz="50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D9193A7A-4135-9648-BE15-B1BD17848F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482291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270D4-BE0B-DE48-8181-1B1085D335A4}"/>
              </a:ext>
            </a:extLst>
          </p:cNvPr>
          <p:cNvSpPr>
            <a:spLocks noGrp="1"/>
          </p:cNvSpPr>
          <p:nvPr>
            <p:ph type="title"/>
          </p:nvPr>
        </p:nvSpPr>
        <p:spPr/>
        <p:txBody>
          <a:bodyPr/>
          <a:lstStyle/>
          <a:p>
            <a:r>
              <a:rPr lang="en-TW" dirty="0"/>
              <a:t>The Mod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823D87-945C-9E42-B768-6A1722A0B88B}"/>
                  </a:ext>
                </a:extLst>
              </p:cNvPr>
              <p:cNvSpPr>
                <a:spLocks noGrp="1"/>
              </p:cNvSpPr>
              <p:nvPr>
                <p:ph idx="1"/>
              </p:nvPr>
            </p:nvSpPr>
            <p:spPr>
              <a:xfrm>
                <a:off x="838200" y="1825624"/>
                <a:ext cx="10515600" cy="5168300"/>
              </a:xfrm>
            </p:spPr>
            <p:txBody>
              <a:bodyPr>
                <a:normAutofit/>
              </a:bodyPr>
              <a:lstStyle/>
              <a:p>
                <a:pPr marL="0" indent="0">
                  <a:buNone/>
                </a:pPr>
                <a:r>
                  <a:rPr lang="en-TW" dirty="0"/>
                  <a:t>In modern programming langauge, the “%” operator returns the </a:t>
                </a:r>
                <a:r>
                  <a:rPr lang="en-US" altLang="zh-TW" dirty="0"/>
                  <a:t>remainder</a:t>
                </a:r>
                <a:r>
                  <a:rPr lang="zh-TW" altLang="en-US" dirty="0"/>
                  <a:t> </a:t>
                </a:r>
                <a:r>
                  <a:rPr lang="en-US" altLang="zh-TW" dirty="0"/>
                  <a:t>of</a:t>
                </a:r>
                <a:r>
                  <a:rPr lang="zh-TW" altLang="en-US" dirty="0"/>
                  <a:t> </a:t>
                </a:r>
                <a:r>
                  <a:rPr lang="en-US" altLang="zh-TW" dirty="0"/>
                  <a:t>2</a:t>
                </a:r>
                <a:r>
                  <a:rPr lang="zh-TW" altLang="en-US" dirty="0"/>
                  <a:t> </a:t>
                </a:r>
                <a:r>
                  <a:rPr lang="en-US" altLang="zh-TW" dirty="0"/>
                  <a:t>integers. In math and number theory, we define the modulo function as the following:</a:t>
                </a:r>
              </a:p>
              <a:p>
                <a:pPr marL="0" indent="0" algn="ctr">
                  <a:buNone/>
                </a:pPr>
                <a:r>
                  <a:rPr lang="en-US" dirty="0"/>
                  <a:t>If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𝑞𝑛</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𝑛</m:t>
                    </m:r>
                  </m:oMath>
                </a14:m>
                <a:r>
                  <a:rPr lang="en-TW" dirty="0"/>
                  <a:t>, then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oMath>
                </a14:m>
                <a:endParaRPr lang="en-TW" dirty="0"/>
              </a:p>
              <a:p>
                <a:pPr marL="0" indent="0">
                  <a:buNone/>
                </a:pPr>
                <a:r>
                  <a:rPr lang="en-TW" dirty="0"/>
                  <a:t>Just li</a:t>
                </a:r>
                <a:r>
                  <a:rPr lang="en-US" dirty="0" err="1"/>
                  <a:t>ke</a:t>
                </a:r>
                <a:r>
                  <a:rPr lang="en-TW" dirty="0"/>
                  <a:t> addition, substraction, multiplication and division, the </a:t>
                </a:r>
                <a14:m>
                  <m:oMath xmlns:m="http://schemas.openxmlformats.org/officeDocument/2006/math">
                    <m:r>
                      <a:rPr lang="en-US" b="0" i="1" smtClean="0">
                        <a:latin typeface="Cambria Math" panose="02040503050406030204" pitchFamily="18" charset="0"/>
                      </a:rPr>
                      <m:t>𝑚𝑜𝑑</m:t>
                    </m:r>
                  </m:oMath>
                </a14:m>
                <a:r>
                  <a:rPr lang="en-TW" dirty="0"/>
                  <a:t> word can be considered as a math operator.</a:t>
                </a:r>
              </a:p>
              <a:p>
                <a:pPr marL="0" indent="0">
                  <a:buNone/>
                </a:pPr>
                <a:r>
                  <a:rPr lang="en-US" dirty="0"/>
                  <a:t>For example, </a:t>
                </a:r>
                <a14:m>
                  <m:oMath xmlns:m="http://schemas.openxmlformats.org/officeDocument/2006/math">
                    <m:r>
                      <a:rPr lang="en-US" b="0" i="1" smtClean="0">
                        <a:latin typeface="Cambria Math" panose="02040503050406030204" pitchFamily="18" charset="0"/>
                      </a:rPr>
                      <m:t>100 </m:t>
                    </m:r>
                    <m:r>
                      <a:rPr lang="en-US" b="0" i="1" smtClean="0">
                        <a:latin typeface="Cambria Math" panose="02040503050406030204" pitchFamily="18" charset="0"/>
                      </a:rPr>
                      <m:t>𝑚𝑜𝑑</m:t>
                    </m:r>
                    <m:r>
                      <a:rPr lang="en-US" b="0" i="1" smtClean="0">
                        <a:latin typeface="Cambria Math" panose="02040503050406030204" pitchFamily="18" charset="0"/>
                      </a:rPr>
                      <m:t> 8=4</m:t>
                    </m:r>
                  </m:oMath>
                </a14:m>
                <a:r>
                  <a:rPr lang="en-US" b="0" dirty="0"/>
                  <a:t>, </a:t>
                </a:r>
                <a14:m>
                  <m:oMath xmlns:m="http://schemas.openxmlformats.org/officeDocument/2006/math">
                    <m:r>
                      <a:rPr lang="en-US" b="0" i="1" smtClean="0">
                        <a:latin typeface="Cambria Math" panose="02040503050406030204" pitchFamily="18" charset="0"/>
                      </a:rPr>
                      <m:t>30 </m:t>
                    </m:r>
                    <m:r>
                      <a:rPr lang="en-US" b="0" i="1" smtClean="0">
                        <a:latin typeface="Cambria Math" panose="02040503050406030204" pitchFamily="18" charset="0"/>
                      </a:rPr>
                      <m:t>𝑚𝑜𝑑</m:t>
                    </m:r>
                    <m:r>
                      <a:rPr lang="en-US" b="0" i="1" smtClean="0">
                        <a:latin typeface="Cambria Math" panose="02040503050406030204" pitchFamily="18" charset="0"/>
                      </a:rPr>
                      <m:t> 7=2, </m:t>
                    </m:r>
                  </m:oMath>
                </a14:m>
                <a:r>
                  <a:rPr lang="en-US" b="0" dirty="0"/>
                  <a:t>and </a:t>
                </a:r>
                <a14:m>
                  <m:oMath xmlns:m="http://schemas.openxmlformats.org/officeDocument/2006/math">
                    <m:r>
                      <a:rPr lang="en-US" b="0" i="1" smtClean="0">
                        <a:latin typeface="Cambria Math" panose="02040503050406030204" pitchFamily="18" charset="0"/>
                      </a:rPr>
                      <m:t>50 </m:t>
                    </m:r>
                    <m:r>
                      <a:rPr lang="en-US" b="0" i="1" smtClean="0">
                        <a:latin typeface="Cambria Math" panose="02040503050406030204" pitchFamily="18" charset="0"/>
                      </a:rPr>
                      <m:t>𝑚𝑜𝑑</m:t>
                    </m:r>
                    <m:r>
                      <a:rPr lang="en-US" b="0" i="1" smtClean="0">
                        <a:latin typeface="Cambria Math" panose="02040503050406030204" pitchFamily="18" charset="0"/>
                      </a:rPr>
                      <m:t> 5=0</m:t>
                    </m:r>
                  </m:oMath>
                </a14:m>
                <a:r>
                  <a:rPr lang="en-US" b="0" dirty="0"/>
                  <a:t>.</a:t>
                </a:r>
              </a:p>
              <a:p>
                <a:pPr marL="0" indent="0">
                  <a:buNone/>
                </a:pPr>
                <a:r>
                  <a:rPr lang="en-US" dirty="0"/>
                  <a:t>Notice that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𝑚𝑜𝑑</m:t>
                    </m:r>
                    <m:r>
                      <a:rPr lang="en-US" b="0" i="1" smtClean="0">
                        <a:latin typeface="Cambria Math" panose="02040503050406030204" pitchFamily="18" charset="0"/>
                      </a:rPr>
                      <m:t> 3=1</m:t>
                    </m:r>
                  </m:oMath>
                </a14:m>
                <a:r>
                  <a:rPr lang="en-US" b="0" dirty="0"/>
                  <a:t>, since </a:t>
                </a:r>
                <a14:m>
                  <m:oMath xmlns:m="http://schemas.openxmlformats.org/officeDocument/2006/math">
                    <m:r>
                      <a:rPr lang="en-US" b="0" i="1" smtClean="0">
                        <a:latin typeface="Cambria Math" panose="02040503050406030204" pitchFamily="18" charset="0"/>
                      </a:rPr>
                      <m:t>−11=</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4+</m:t>
                    </m:r>
                    <m:r>
                      <a:rPr lang="en-US" altLang="zh-TW"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 </m:t>
                    </m:r>
                  </m:oMath>
                </a14:m>
                <a:r>
                  <a:rPr lang="en-US" b="0" dirty="0"/>
                  <a:t>A common mistake is to think that </a:t>
                </a:r>
                <a14:m>
                  <m:oMath xmlns:m="http://schemas.openxmlformats.org/officeDocument/2006/math">
                    <m:r>
                      <a:rPr lang="en-US" b="0" i="1" smtClean="0">
                        <a:latin typeface="Cambria Math" panose="02040503050406030204" pitchFamily="18" charset="0"/>
                      </a:rPr>
                      <m:t>−11 </m:t>
                    </m:r>
                    <m:r>
                      <a:rPr lang="en-US" b="0" i="1" smtClean="0">
                        <a:latin typeface="Cambria Math" panose="02040503050406030204" pitchFamily="18" charset="0"/>
                      </a:rPr>
                      <m:t>𝑚𝑜𝑑</m:t>
                    </m:r>
                    <m:r>
                      <a:rPr lang="en-US" b="0" i="1" smtClean="0">
                        <a:latin typeface="Cambria Math" panose="02040503050406030204" pitchFamily="18" charset="0"/>
                      </a:rPr>
                      <m:t> 3=−2</m:t>
                    </m:r>
                  </m:oMath>
                </a14:m>
                <a:r>
                  <a:rPr lang="en-US" b="0" dirty="0"/>
                  <a:t>, since </a:t>
                </a:r>
                <a14:m>
                  <m:oMath xmlns:m="http://schemas.openxmlformats.org/officeDocument/2006/math">
                    <m:r>
                      <a:rPr lang="en-US" b="0" i="1" smtClean="0">
                        <a:latin typeface="Cambria Math" panose="02040503050406030204" pitchFamily="18" charset="0"/>
                      </a:rPr>
                      <m:t>−11=</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3−2</m:t>
                    </m:r>
                  </m:oMath>
                </a14:m>
                <a:r>
                  <a:rPr lang="en-US" b="0" dirty="0"/>
                  <a:t>.</a:t>
                </a:r>
              </a:p>
              <a:p>
                <a:pPr marL="0" indent="0">
                  <a:buNone/>
                </a:pPr>
                <a:r>
                  <a:rPr lang="en-US" sz="2000" dirty="0"/>
                  <a:t>*. The return value of modulo function is always positive.</a:t>
                </a:r>
                <a:endParaRPr lang="en-US" sz="2000" b="0" dirty="0"/>
              </a:p>
            </p:txBody>
          </p:sp>
        </mc:Choice>
        <mc:Fallback>
          <p:sp>
            <p:nvSpPr>
              <p:cNvPr id="3" name="Content Placeholder 2">
                <a:extLst>
                  <a:ext uri="{FF2B5EF4-FFF2-40B4-BE49-F238E27FC236}">
                    <a16:creationId xmlns:a16="http://schemas.microsoft.com/office/drawing/2014/main" id="{47823D87-945C-9E42-B768-6A1722A0B88B}"/>
                  </a:ext>
                </a:extLst>
              </p:cNvPr>
              <p:cNvSpPr>
                <a:spLocks noGrp="1" noRot="1" noChangeAspect="1" noMove="1" noResize="1" noEditPoints="1" noAdjustHandles="1" noChangeArrowheads="1" noChangeShapeType="1" noTextEdit="1"/>
              </p:cNvSpPr>
              <p:nvPr>
                <p:ph idx="1"/>
              </p:nvPr>
            </p:nvSpPr>
            <p:spPr>
              <a:xfrm>
                <a:off x="838200" y="1825624"/>
                <a:ext cx="10515600" cy="5168300"/>
              </a:xfrm>
              <a:blipFill>
                <a:blip r:embed="rId2"/>
                <a:stretch>
                  <a:fillRect l="-1217" t="-188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61989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13E9-5BA4-B547-8BDB-85C56C048736}"/>
              </a:ext>
            </a:extLst>
          </p:cNvPr>
          <p:cNvSpPr>
            <a:spLocks noGrp="1"/>
          </p:cNvSpPr>
          <p:nvPr>
            <p:ph type="title"/>
          </p:nvPr>
        </p:nvSpPr>
        <p:spPr/>
        <p:txBody>
          <a:bodyPr/>
          <a:lstStyle/>
          <a:p>
            <a:r>
              <a:rPr lang="en-TW" dirty="0"/>
              <a:t>The Mod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A6B1C-ACE8-604A-9C4B-2082820FEF05}"/>
                  </a:ext>
                </a:extLst>
              </p:cNvPr>
              <p:cNvSpPr>
                <a:spLocks noGrp="1"/>
              </p:cNvSpPr>
              <p:nvPr>
                <p:ph idx="1"/>
              </p:nvPr>
            </p:nvSpPr>
            <p:spPr/>
            <p:txBody>
              <a:bodyPr>
                <a:normAutofit fontScale="92500" lnSpcReduction="10000"/>
              </a:bodyPr>
              <a:lstStyle/>
              <a:p>
                <a:pPr marL="0" indent="0">
                  <a:buNone/>
                </a:pPr>
                <a:r>
                  <a:rPr lang="en-TW" dirty="0"/>
                  <a:t>A simple application of mod function is in transition of 12-hour clock and 24-hour clock. When changing time from a 24-hour clock to a 12-hour clock, we can do: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12=</m:t>
                      </m:r>
                      <m:r>
                        <a:rPr lang="en-US" b="0" i="1" smtClean="0">
                          <a:latin typeface="Cambria Math" panose="02040503050406030204" pitchFamily="18" charset="0"/>
                        </a:rPr>
                        <m:t>𝑦</m:t>
                      </m:r>
                    </m:oMath>
                  </m:oMathPara>
                </a14:m>
                <a:endParaRPr lang="en-TW" dirty="0"/>
              </a:p>
              <a:p>
                <a:pPr marL="0" indent="0">
                  <a:buNone/>
                </a:pPr>
                <a:r>
                  <a:rPr lang="en-TW" dirty="0"/>
                  <a:t>where x is the time in 24-hour clock, and y is the time in 12-hour clock. For example, 18:00 means 6:00pm (</a:t>
                </a:r>
                <a14:m>
                  <m:oMath xmlns:m="http://schemas.openxmlformats.org/officeDocument/2006/math">
                    <m:r>
                      <a:rPr lang="en-US" b="0" i="1" smtClean="0">
                        <a:latin typeface="Cambria Math" panose="02040503050406030204" pitchFamily="18" charset="0"/>
                      </a:rPr>
                      <m:t>18 </m:t>
                    </m:r>
                    <m:r>
                      <a:rPr lang="en-US" b="0" i="1" smtClean="0">
                        <a:latin typeface="Cambria Math" panose="02040503050406030204" pitchFamily="18" charset="0"/>
                      </a:rPr>
                      <m:t>𝑚𝑜𝑑</m:t>
                    </m:r>
                    <m:r>
                      <a:rPr lang="en-US" b="0" i="1" smtClean="0">
                        <a:latin typeface="Cambria Math" panose="02040503050406030204" pitchFamily="18" charset="0"/>
                      </a:rPr>
                      <m:t> 12=6</m:t>
                    </m:r>
                  </m:oMath>
                </a14:m>
                <a:r>
                  <a:rPr lang="en-TW" dirty="0"/>
                  <a:t>).</a:t>
                </a:r>
              </a:p>
              <a:p>
                <a:pPr marL="0" indent="0">
                  <a:buNone/>
                </a:pPr>
                <a:r>
                  <a:rPr lang="en-TW" dirty="0"/>
                  <a:t>Another useful application of mod function is in algorithm and data structure. A hash function is designed with </a:t>
                </a:r>
                <a14:m>
                  <m:oMath xmlns:m="http://schemas.openxmlformats.org/officeDocument/2006/math">
                    <m:r>
                      <a:rPr lang="en-US" b="0" i="1" smtClean="0">
                        <a:latin typeface="Cambria Math" panose="02040503050406030204" pitchFamily="18" charset="0"/>
                      </a:rPr>
                      <m:t>𝑚𝑜𝑑</m:t>
                    </m:r>
                  </m:oMath>
                </a14:m>
                <a:r>
                  <a:rPr lang="en-TW" dirty="0"/>
                  <a:t> function.</a:t>
                </a:r>
              </a:p>
              <a:p>
                <a:pPr marL="0" indent="0">
                  <a:buNone/>
                </a:pPr>
                <a:endParaRPr lang="en-TW" dirty="0"/>
              </a:p>
              <a:p>
                <a:pPr marL="0" indent="0">
                  <a:buNone/>
                </a:pPr>
                <a:r>
                  <a:rPr lang="en-TW" sz="2200" dirty="0"/>
                  <a:t>*. Hash function is used to build hashtable, a powerful data structure that looks up data in a constant time no matter how huge the database grows. If interested, learn more about hash function and hash table in algorithm and data structure.</a:t>
                </a:r>
              </a:p>
            </p:txBody>
          </p:sp>
        </mc:Choice>
        <mc:Fallback xmlns="">
          <p:sp>
            <p:nvSpPr>
              <p:cNvPr id="3" name="Content Placeholder 2">
                <a:extLst>
                  <a:ext uri="{FF2B5EF4-FFF2-40B4-BE49-F238E27FC236}">
                    <a16:creationId xmlns:a16="http://schemas.microsoft.com/office/drawing/2014/main" id="{8BFA6B1C-ACE8-604A-9C4B-2082820FEF05}"/>
                  </a:ext>
                </a:extLst>
              </p:cNvPr>
              <p:cNvSpPr>
                <a:spLocks noGrp="1" noRot="1" noChangeAspect="1" noMove="1" noResize="1" noEditPoints="1" noAdjustHandles="1" noChangeArrowheads="1" noChangeShapeType="1" noTextEdit="1"/>
              </p:cNvSpPr>
              <p:nvPr>
                <p:ph idx="1"/>
              </p:nvPr>
            </p:nvSpPr>
            <p:spPr>
              <a:blipFill>
                <a:blip r:embed="rId2"/>
                <a:stretch>
                  <a:fillRect l="-1086" t="-2616" r="-724"/>
                </a:stretch>
              </a:blipFill>
            </p:spPr>
            <p:txBody>
              <a:bodyPr/>
              <a:lstStyle/>
              <a:p>
                <a:r>
                  <a:rPr lang="en-TW">
                    <a:noFill/>
                  </a:rPr>
                  <a:t> </a:t>
                </a:r>
              </a:p>
            </p:txBody>
          </p:sp>
        </mc:Fallback>
      </mc:AlternateContent>
    </p:spTree>
    <p:extLst>
      <p:ext uri="{BB962C8B-B14F-4D97-AF65-F5344CB8AC3E}">
        <p14:creationId xmlns:p14="http://schemas.microsoft.com/office/powerpoint/2010/main" val="1318184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C66D-FA56-3A48-88DD-5BFF09A643D0}"/>
              </a:ext>
            </a:extLst>
          </p:cNvPr>
          <p:cNvSpPr>
            <a:spLocks noGrp="1"/>
          </p:cNvSpPr>
          <p:nvPr>
            <p:ph type="title"/>
          </p:nvPr>
        </p:nvSpPr>
        <p:spPr/>
        <p:txBody>
          <a:bodyPr/>
          <a:lstStyle/>
          <a:p>
            <a:r>
              <a:rPr lang="en-TW" dirty="0"/>
              <a:t>The Mod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106BB7-5EC4-9A43-BA76-600E33DBB5DC}"/>
                  </a:ext>
                </a:extLst>
              </p:cNvPr>
              <p:cNvSpPr>
                <a:spLocks noGrp="1"/>
              </p:cNvSpPr>
              <p:nvPr>
                <p:ph idx="1"/>
              </p:nvPr>
            </p:nvSpPr>
            <p:spPr>
              <a:xfrm>
                <a:off x="838200" y="1825625"/>
                <a:ext cx="10515600" cy="4667250"/>
              </a:xfrm>
            </p:spPr>
            <p:txBody>
              <a:bodyPr>
                <a:normAutofit/>
              </a:bodyPr>
              <a:lstStyle/>
              <a:p>
                <a:pPr marL="0" indent="0">
                  <a:buNone/>
                </a:pPr>
                <a:r>
                  <a:rPr lang="en-TW" dirty="0"/>
                  <a:t>Let’s now learn about other applications of the </a:t>
                </a:r>
                <a14:m>
                  <m:oMath xmlns:m="http://schemas.openxmlformats.org/officeDocument/2006/math">
                    <m:r>
                      <a:rPr lang="en-US" b="0" i="1" smtClean="0">
                        <a:latin typeface="Cambria Math" panose="02040503050406030204" pitchFamily="18" charset="0"/>
                      </a:rPr>
                      <m:t>𝑚𝑜𝑑</m:t>
                    </m:r>
                  </m:oMath>
                </a14:m>
                <a:r>
                  <a:rPr lang="en-TW" dirty="0"/>
                  <a:t> function.</a:t>
                </a:r>
              </a:p>
              <a:p>
                <a:pPr marL="0" indent="0">
                  <a:buNone/>
                </a:pPr>
                <a:r>
                  <a:rPr lang="en-TW" dirty="0"/>
                  <a:t>Related to Cyber Security:</a:t>
                </a:r>
              </a:p>
              <a:p>
                <a:pPr marL="514350" indent="-514350">
                  <a:buAutoNum type="arabicPeriod"/>
                </a:pPr>
                <a:r>
                  <a:rPr lang="en-TW" dirty="0"/>
                  <a:t>Caesar Cipher (Private-Key Cryptography)</a:t>
                </a:r>
              </a:p>
              <a:p>
                <a:pPr marL="514350" indent="-514350">
                  <a:buAutoNum type="arabicPeriod"/>
                </a:pPr>
                <a:r>
                  <a:rPr lang="en-TW" dirty="0"/>
                  <a:t>Polyalphabetic Cryptosystem (Private-Key Cryptography)</a:t>
                </a:r>
              </a:p>
              <a:p>
                <a:pPr marL="514350" indent="-514350">
                  <a:buAutoNum type="arabicPeriod"/>
                </a:pPr>
                <a:r>
                  <a:rPr lang="en-TW" dirty="0"/>
                  <a:t>RSA Public-Key Encryption Algorithm</a:t>
                </a:r>
              </a:p>
              <a:p>
                <a:pPr marL="514350" indent="-514350">
                  <a:buAutoNum type="arabicPeriod"/>
                </a:pPr>
                <a:r>
                  <a:rPr lang="en-TW" dirty="0"/>
                  <a:t>Elliptic Curve Public-Key Encryption Algorithm</a:t>
                </a:r>
              </a:p>
              <a:p>
                <a:pPr marL="0" indent="0">
                  <a:buNone/>
                </a:pPr>
                <a:r>
                  <a:rPr lang="en-TW" dirty="0"/>
                  <a:t>Others:</a:t>
                </a:r>
              </a:p>
              <a:p>
                <a:pPr marL="514350" indent="-514350">
                  <a:buFont typeface="+mj-lt"/>
                  <a:buAutoNum type="arabicPeriod"/>
                </a:pPr>
                <a:r>
                  <a:rPr lang="en-TW" dirty="0"/>
                  <a:t>Routing Number</a:t>
                </a:r>
              </a:p>
              <a:p>
                <a:pPr marL="514350" indent="-514350">
                  <a:buFont typeface="+mj-lt"/>
                  <a:buAutoNum type="arabicPeriod"/>
                </a:pPr>
                <a:r>
                  <a:rPr lang="en-TW" dirty="0"/>
                  <a:t>ISBN</a:t>
                </a:r>
              </a:p>
              <a:p>
                <a:pPr marL="514350" indent="-514350">
                  <a:buAutoNum type="arabicPeriod"/>
                </a:pPr>
                <a:endParaRPr lang="en-TW" dirty="0"/>
              </a:p>
              <a:p>
                <a:pPr marL="514350" indent="-514350">
                  <a:buAutoNum type="arabicPeriod"/>
                </a:pPr>
                <a:endParaRPr lang="en-TW" dirty="0"/>
              </a:p>
            </p:txBody>
          </p:sp>
        </mc:Choice>
        <mc:Fallback xmlns="">
          <p:sp>
            <p:nvSpPr>
              <p:cNvPr id="3" name="Content Placeholder 2">
                <a:extLst>
                  <a:ext uri="{FF2B5EF4-FFF2-40B4-BE49-F238E27FC236}">
                    <a16:creationId xmlns:a16="http://schemas.microsoft.com/office/drawing/2014/main" id="{7F106BB7-5EC4-9A43-BA76-600E33DBB5DC}"/>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06" t="-2168" b="-1626"/>
                </a:stretch>
              </a:blipFill>
            </p:spPr>
            <p:txBody>
              <a:bodyPr/>
              <a:lstStyle/>
              <a:p>
                <a:r>
                  <a:rPr lang="en-TW">
                    <a:noFill/>
                  </a:rPr>
                  <a:t> </a:t>
                </a:r>
              </a:p>
            </p:txBody>
          </p:sp>
        </mc:Fallback>
      </mc:AlternateContent>
    </p:spTree>
    <p:extLst>
      <p:ext uri="{BB962C8B-B14F-4D97-AF65-F5344CB8AC3E}">
        <p14:creationId xmlns:p14="http://schemas.microsoft.com/office/powerpoint/2010/main" val="689762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96342-75B5-174E-B61E-21F3CB259FEF}"/>
              </a:ext>
            </a:extLst>
          </p:cNvPr>
          <p:cNvSpPr>
            <a:spLocks noGrp="1"/>
          </p:cNvSpPr>
          <p:nvPr>
            <p:ph type="title"/>
          </p:nvPr>
        </p:nvSpPr>
        <p:spPr/>
        <p:txBody>
          <a:bodyPr/>
          <a:lstStyle/>
          <a:p>
            <a:r>
              <a:rPr lang="en-TW" dirty="0"/>
              <a:t>Caesar Cipher</a:t>
            </a:r>
          </a:p>
        </p:txBody>
      </p:sp>
      <p:sp>
        <p:nvSpPr>
          <p:cNvPr id="3" name="Content Placeholder 2">
            <a:extLst>
              <a:ext uri="{FF2B5EF4-FFF2-40B4-BE49-F238E27FC236}">
                <a16:creationId xmlns:a16="http://schemas.microsoft.com/office/drawing/2014/main" id="{A2396416-1DBA-DD47-8351-4B158A4845CC}"/>
              </a:ext>
            </a:extLst>
          </p:cNvPr>
          <p:cNvSpPr>
            <a:spLocks noGrp="1"/>
          </p:cNvSpPr>
          <p:nvPr>
            <p:ph idx="1"/>
          </p:nvPr>
        </p:nvSpPr>
        <p:spPr/>
        <p:txBody>
          <a:bodyPr/>
          <a:lstStyle/>
          <a:p>
            <a:pPr marL="0" indent="0">
              <a:buNone/>
            </a:pPr>
            <a:r>
              <a:rPr lang="en-US" dirty="0"/>
              <a:t>In cryptography, Caesar Cipher is one of the simplest and most widely known encryption techniques. It is a type of substitution cipher in which each letter in the plaintext is replaced by a letter some fixed number of positions down the alphabet.</a:t>
            </a:r>
          </a:p>
          <a:p>
            <a:pPr marL="0" indent="0">
              <a:buNone/>
            </a:pPr>
            <a:r>
              <a:rPr lang="en-TW" dirty="0"/>
              <a:t>Caesar cipher is also considered as a cycle.</a:t>
            </a:r>
          </a:p>
        </p:txBody>
      </p:sp>
      <p:pic>
        <p:nvPicPr>
          <p:cNvPr id="5" name="Graphic 4">
            <a:extLst>
              <a:ext uri="{FF2B5EF4-FFF2-40B4-BE49-F238E27FC236}">
                <a16:creationId xmlns:a16="http://schemas.microsoft.com/office/drawing/2014/main" id="{02017B0B-1644-FF4B-8FAA-589F6E9479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3245" y="4536772"/>
            <a:ext cx="4220862" cy="1775128"/>
          </a:xfrm>
          <a:prstGeom prst="rect">
            <a:avLst/>
          </a:prstGeom>
        </p:spPr>
      </p:pic>
      <p:pic>
        <p:nvPicPr>
          <p:cNvPr id="7" name="Picture 6">
            <a:extLst>
              <a:ext uri="{FF2B5EF4-FFF2-40B4-BE49-F238E27FC236}">
                <a16:creationId xmlns:a16="http://schemas.microsoft.com/office/drawing/2014/main" id="{1BC875D2-E4CA-5143-8F7F-7C5B0AD39264}"/>
              </a:ext>
            </a:extLst>
          </p:cNvPr>
          <p:cNvPicPr>
            <a:picLocks noChangeAspect="1"/>
          </p:cNvPicPr>
          <p:nvPr/>
        </p:nvPicPr>
        <p:blipFill>
          <a:blip r:embed="rId4"/>
          <a:stretch>
            <a:fillRect/>
          </a:stretch>
        </p:blipFill>
        <p:spPr>
          <a:xfrm>
            <a:off x="8176055" y="3794698"/>
            <a:ext cx="2449733" cy="2449733"/>
          </a:xfrm>
          <a:prstGeom prst="rect">
            <a:avLst/>
          </a:prstGeom>
        </p:spPr>
      </p:pic>
    </p:spTree>
    <p:extLst>
      <p:ext uri="{BB962C8B-B14F-4D97-AF65-F5344CB8AC3E}">
        <p14:creationId xmlns:p14="http://schemas.microsoft.com/office/powerpoint/2010/main" val="2010646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3BCE-7C74-F64B-942D-D2C50CCD4213}"/>
              </a:ext>
            </a:extLst>
          </p:cNvPr>
          <p:cNvSpPr>
            <a:spLocks noGrp="1"/>
          </p:cNvSpPr>
          <p:nvPr>
            <p:ph type="title"/>
          </p:nvPr>
        </p:nvSpPr>
        <p:spPr/>
        <p:txBody>
          <a:bodyPr/>
          <a:lstStyle/>
          <a:p>
            <a:r>
              <a:rPr lang="en-TW" dirty="0"/>
              <a:t>Caesar Cipher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73952D-C061-B148-B9DE-66457D0DDBBC}"/>
                  </a:ext>
                </a:extLst>
              </p:cNvPr>
              <p:cNvSpPr>
                <a:spLocks noGrp="1"/>
              </p:cNvSpPr>
              <p:nvPr>
                <p:ph idx="1"/>
              </p:nvPr>
            </p:nvSpPr>
            <p:spPr/>
            <p:txBody>
              <a:bodyPr/>
              <a:lstStyle/>
              <a:p>
                <a:pPr marL="0" indent="0">
                  <a:buNone/>
                </a:pPr>
                <a:r>
                  <a:rPr lang="en-TW" dirty="0"/>
                  <a:t>The mathematical interpretation of Caesar Cipher is the following: supposed all English letters are encoded by A = 0, B = 1, …, Z = 25, and one secret integer </a:t>
                </a:r>
                <a14:m>
                  <m:oMath xmlns:m="http://schemas.openxmlformats.org/officeDocument/2006/math">
                    <m:r>
                      <a:rPr lang="en-US" b="0" i="1" smtClean="0">
                        <a:latin typeface="Cambria Math" panose="02040503050406030204" pitchFamily="18" charset="0"/>
                      </a:rPr>
                      <m:t>𝑠</m:t>
                    </m:r>
                  </m:oMath>
                </a14:m>
                <a:r>
                  <a:rPr lang="en-TW" dirty="0"/>
                  <a:t>,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&lt;26</m:t>
                    </m:r>
                  </m:oMath>
                </a14:m>
                <a:r>
                  <a:rPr lang="en-TW" dirty="0"/>
                  <a:t> has been choosen; then, the encoding function will be: </a:t>
                </a:r>
                <a:br>
                  <a:rPr lang="en-TW"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26</m:t>
                      </m:r>
                    </m:oMath>
                  </m:oMathPara>
                </a14:m>
                <a:endParaRPr lang="en-TW" dirty="0"/>
              </a:p>
              <a:p>
                <a:pPr marL="0" indent="0">
                  <a:buNone/>
                </a:pPr>
                <a:r>
                  <a:rPr lang="en-TW" dirty="0"/>
                  <a:t>, and the decoding function will be:</a:t>
                </a:r>
              </a:p>
              <a:p>
                <a:pPr marL="0" indent="0" algn="ctr">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26</m:t>
                    </m:r>
                    <m:r>
                      <a:rPr lang="en-US" b="0" i="0" smtClean="0">
                        <a:latin typeface="Cambria Math" panose="02040503050406030204" pitchFamily="18" charset="0"/>
                      </a:rPr>
                      <m:t>=</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+26</m:t>
                        </m:r>
                      </m:e>
                    </m:d>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26</m:t>
                    </m:r>
                  </m:oMath>
                </a14:m>
                <a:endParaRPr lang="en-US"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9E73952D-C061-B148-B9DE-66457D0DDBBC}"/>
                  </a:ext>
                </a:extLst>
              </p:cNvPr>
              <p:cNvSpPr>
                <a:spLocks noGrp="1" noRot="1" noChangeAspect="1" noMove="1" noResize="1" noEditPoints="1" noAdjustHandles="1" noChangeArrowheads="1" noChangeShapeType="1" noTextEdit="1"/>
              </p:cNvSpPr>
              <p:nvPr>
                <p:ph idx="1"/>
              </p:nvPr>
            </p:nvSpPr>
            <p:spPr>
              <a:blipFill>
                <a:blip r:embed="rId2"/>
                <a:stretch>
                  <a:fillRect l="-1206" t="-2326" r="-1689"/>
                </a:stretch>
              </a:blipFill>
            </p:spPr>
            <p:txBody>
              <a:bodyPr/>
              <a:lstStyle/>
              <a:p>
                <a:r>
                  <a:rPr lang="en-TW">
                    <a:noFill/>
                  </a:rPr>
                  <a:t> </a:t>
                </a:r>
              </a:p>
            </p:txBody>
          </p:sp>
        </mc:Fallback>
      </mc:AlternateContent>
    </p:spTree>
    <p:extLst>
      <p:ext uri="{BB962C8B-B14F-4D97-AF65-F5344CB8AC3E}">
        <p14:creationId xmlns:p14="http://schemas.microsoft.com/office/powerpoint/2010/main" val="2671014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75E5D-EB41-3845-878C-99CB0173C05F}"/>
              </a:ext>
            </a:extLst>
          </p:cNvPr>
          <p:cNvSpPr>
            <a:spLocks noGrp="1"/>
          </p:cNvSpPr>
          <p:nvPr>
            <p:ph type="title"/>
          </p:nvPr>
        </p:nvSpPr>
        <p:spPr/>
        <p:txBody>
          <a:bodyPr/>
          <a:lstStyle/>
          <a:p>
            <a:r>
              <a:rPr lang="en-TW" dirty="0"/>
              <a:t>Caesar Cipher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5E46A1-D4C5-7144-AF8A-1E9CBA359130}"/>
                  </a:ext>
                </a:extLst>
              </p:cNvPr>
              <p:cNvSpPr>
                <a:spLocks noGrp="1"/>
              </p:cNvSpPr>
              <p:nvPr>
                <p:ph idx="1"/>
              </p:nvPr>
            </p:nvSpPr>
            <p:spPr/>
            <p:txBody>
              <a:bodyPr>
                <a:normAutofit/>
              </a:bodyPr>
              <a:lstStyle/>
              <a:p>
                <a:pPr marL="0" indent="0">
                  <a:buNone/>
                </a:pPr>
                <a:r>
                  <a:rPr lang="en-TW" dirty="0"/>
                  <a:t>For example, supposed text that we want to encrypt is “ALGEBRA”, and the secret key we chose is 3, then:</a:t>
                </a:r>
              </a:p>
              <a:p>
                <a:r>
                  <a:rPr lang="en-TW" dirty="0"/>
                  <a:t>A is encoded to be 0,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0+3</m:t>
                        </m:r>
                      </m:e>
                    </m:d>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26=3</m:t>
                    </m:r>
                  </m:oMath>
                </a14:m>
                <a:r>
                  <a:rPr lang="en-TW" dirty="0"/>
                  <a:t>, therefore, the encrypted cipher of A is D.</a:t>
                </a:r>
              </a:p>
              <a:p>
                <a:r>
                  <a:rPr lang="en-TW" dirty="0"/>
                  <a:t>L is encoded to be 11,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11</m:t>
                        </m:r>
                        <m:r>
                          <a:rPr lang="en-US" i="1">
                            <a:latin typeface="Cambria Math" panose="02040503050406030204" pitchFamily="18" charset="0"/>
                          </a:rPr>
                          <m:t>+3</m:t>
                        </m:r>
                      </m:e>
                    </m:d>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26=14</m:t>
                    </m:r>
                  </m:oMath>
                </a14:m>
                <a:r>
                  <a:rPr lang="en-TW" dirty="0"/>
                  <a:t>, therefore, the encrypted cipher of A is O. </a:t>
                </a:r>
              </a:p>
              <a:p>
                <a:pPr marL="0" indent="0">
                  <a:buNone/>
                </a:pPr>
                <a:r>
                  <a:rPr lang="en-TW" dirty="0"/>
                  <a:t>Keep repeating the same process, the encrypted cipher of “ALGEBRA” would be “DOJHEUD”.</a:t>
                </a:r>
              </a:p>
              <a:p>
                <a:endParaRPr lang="en-TW" dirty="0"/>
              </a:p>
              <a:p>
                <a:endParaRPr lang="en-TW" dirty="0"/>
              </a:p>
            </p:txBody>
          </p:sp>
        </mc:Choice>
        <mc:Fallback xmlns="">
          <p:sp>
            <p:nvSpPr>
              <p:cNvPr id="3" name="Content Placeholder 2">
                <a:extLst>
                  <a:ext uri="{FF2B5EF4-FFF2-40B4-BE49-F238E27FC236}">
                    <a16:creationId xmlns:a16="http://schemas.microsoft.com/office/drawing/2014/main" id="{335E46A1-D4C5-7144-AF8A-1E9CBA359130}"/>
                  </a:ext>
                </a:extLst>
              </p:cNvPr>
              <p:cNvSpPr>
                <a:spLocks noGrp="1" noRot="1" noChangeAspect="1" noMove="1" noResize="1" noEditPoints="1" noAdjustHandles="1" noChangeArrowheads="1" noChangeShapeType="1" noTextEdit="1"/>
              </p:cNvSpPr>
              <p:nvPr>
                <p:ph idx="1"/>
              </p:nvPr>
            </p:nvSpPr>
            <p:spPr>
              <a:blipFill>
                <a:blip r:embed="rId2"/>
                <a:stretch>
                  <a:fillRect l="-1206" t="-2326" r="-724"/>
                </a:stretch>
              </a:blipFill>
            </p:spPr>
            <p:txBody>
              <a:bodyPr/>
              <a:lstStyle/>
              <a:p>
                <a:r>
                  <a:rPr lang="en-TW">
                    <a:noFill/>
                  </a:rPr>
                  <a:t> </a:t>
                </a:r>
              </a:p>
            </p:txBody>
          </p:sp>
        </mc:Fallback>
      </mc:AlternateContent>
    </p:spTree>
    <p:extLst>
      <p:ext uri="{BB962C8B-B14F-4D97-AF65-F5344CB8AC3E}">
        <p14:creationId xmlns:p14="http://schemas.microsoft.com/office/powerpoint/2010/main" val="347746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B5B3-133D-E541-8D44-1034C1BD3313}"/>
              </a:ext>
            </a:extLst>
          </p:cNvPr>
          <p:cNvSpPr>
            <a:spLocks noGrp="1"/>
          </p:cNvSpPr>
          <p:nvPr>
            <p:ph type="title"/>
          </p:nvPr>
        </p:nvSpPr>
        <p:spPr/>
        <p:txBody>
          <a:bodyPr/>
          <a:lstStyle/>
          <a:p>
            <a:r>
              <a:rPr lang="en-TW" dirty="0"/>
              <a:t>Properties of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E50879-0FA9-3942-9250-069D8583251A}"/>
                  </a:ext>
                </a:extLst>
              </p:cNvPr>
              <p:cNvSpPr>
                <a:spLocks noGrp="1"/>
              </p:cNvSpPr>
              <p:nvPr>
                <p:ph idx="1"/>
              </p:nvPr>
            </p:nvSpPr>
            <p:spPr/>
            <p:txBody>
              <a:bodyPr/>
              <a:lstStyle/>
              <a:p>
                <a:pPr marL="0" indent="0">
                  <a:buNone/>
                </a:pPr>
                <a:r>
                  <a:rPr lang="en-TW" dirty="0"/>
                  <a:t>A binary relation </a:t>
                </a:r>
                <a14:m>
                  <m:oMath xmlns:m="http://schemas.openxmlformats.org/officeDocument/2006/math">
                    <m:r>
                      <a:rPr lang="en-US" altLang="zh-TW" i="1">
                        <a:latin typeface="Cambria Math" panose="02040503050406030204" pitchFamily="18" charset="0"/>
                      </a:rPr>
                      <m:t>𝜌</m:t>
                    </m:r>
                  </m:oMath>
                </a14:m>
                <a:r>
                  <a:rPr lang="en-TW" dirty="0"/>
                  <a:t> on set S might have certain properties.</a:t>
                </a:r>
              </a:p>
              <a:p>
                <a14:m>
                  <m:oMath xmlns:m="http://schemas.openxmlformats.org/officeDocument/2006/math">
                    <m:r>
                      <a:rPr lang="en-US" altLang="zh-TW" i="1">
                        <a:latin typeface="Cambria Math" panose="02040503050406030204" pitchFamily="18" charset="0"/>
                      </a:rPr>
                      <m:t>𝜌</m:t>
                    </m:r>
                  </m:oMath>
                </a14:m>
                <a:r>
                  <a:rPr lang="zh-TW" altLang="en-US" dirty="0"/>
                  <a:t> </a:t>
                </a:r>
                <a:r>
                  <a:rPr lang="en-US" altLang="zh-TW" dirty="0"/>
                  <a:t>is reflexive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US" altLang="zh-TW" dirty="0"/>
                  <a:t> </a:t>
                </a:r>
                <a14:m>
                  <m:oMath xmlns:m="http://schemas.openxmlformats.org/officeDocument/2006/math">
                    <m:r>
                      <a:rPr lang="en-US" altLang="zh-TW">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𝑆</m:t>
                    </m:r>
                    <m:r>
                      <a:rPr lang="en-US" altLang="zh-TW" i="1">
                        <a:latin typeface="Cambria Math" panose="02040503050406030204" pitchFamily="18" charset="0"/>
                        <a:ea typeface="Cambria Math" panose="02040503050406030204" pitchFamily="18" charset="0"/>
                      </a:rPr>
                      <m:t> →</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𝑥</m:t>
                        </m:r>
                      </m:e>
                    </m:d>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𝜌</m:t>
                    </m:r>
                    <m:r>
                      <a:rPr lang="en-US" altLang="zh-TW" i="1">
                        <a:latin typeface="Cambria Math" panose="02040503050406030204" pitchFamily="18" charset="0"/>
                        <a:ea typeface="Cambria Math" panose="02040503050406030204" pitchFamily="18" charset="0"/>
                      </a:rPr>
                      <m:t>)</m:t>
                    </m:r>
                  </m:oMath>
                </a14:m>
                <a:endParaRPr lang="en-US" altLang="zh-TW" dirty="0"/>
              </a:p>
              <a:p>
                <a14:m>
                  <m:oMath xmlns:m="http://schemas.openxmlformats.org/officeDocument/2006/math">
                    <m:r>
                      <a:rPr lang="en-US" altLang="zh-TW" i="1">
                        <a:latin typeface="Cambria Math" panose="02040503050406030204" pitchFamily="18" charset="0"/>
                      </a:rPr>
                      <m:t>𝜌</m:t>
                    </m:r>
                  </m:oMath>
                </a14:m>
                <a:r>
                  <a:rPr lang="zh-TW" altLang="en-US" dirty="0"/>
                  <a:t> </a:t>
                </a:r>
                <a:r>
                  <a:rPr lang="en-US" altLang="zh-TW" dirty="0"/>
                  <a:t>is symmetric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US" altLang="zh-TW" dirty="0"/>
                  <a:t> </a:t>
                </a:r>
                <a14:m>
                  <m:oMath xmlns:m="http://schemas.openxmlformats.org/officeDocument/2006/math">
                    <m:r>
                      <a:rPr lang="en-US" altLang="zh-TW">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𝑦</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𝑆</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𝜌</m:t>
                    </m:r>
                    <m:r>
                      <a:rPr lang="en-US" altLang="zh-TW" i="1">
                        <a:latin typeface="Cambria Math" panose="02040503050406030204" pitchFamily="18" charset="0"/>
                        <a:ea typeface="Cambria Math" panose="02040503050406030204" pitchFamily="18" charset="0"/>
                      </a:rPr>
                      <m:t>→</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𝑥</m:t>
                        </m:r>
                      </m:e>
                    </m:d>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𝜌</m:t>
                    </m:r>
                    <m:r>
                      <a:rPr lang="en-US" altLang="zh-TW" i="1">
                        <a:latin typeface="Cambria Math" panose="02040503050406030204" pitchFamily="18" charset="0"/>
                        <a:ea typeface="Cambria Math" panose="02040503050406030204" pitchFamily="18" charset="0"/>
                      </a:rPr>
                      <m:t>)</m:t>
                    </m:r>
                  </m:oMath>
                </a14:m>
                <a:endParaRPr lang="en-US" altLang="zh-TW" dirty="0"/>
              </a:p>
              <a:p>
                <a14:m>
                  <m:oMath xmlns:m="http://schemas.openxmlformats.org/officeDocument/2006/math">
                    <m:r>
                      <a:rPr lang="en-US" altLang="zh-TW" i="1">
                        <a:latin typeface="Cambria Math" panose="02040503050406030204" pitchFamily="18" charset="0"/>
                      </a:rPr>
                      <m:t>𝜌</m:t>
                    </m:r>
                  </m:oMath>
                </a14:m>
                <a:r>
                  <a:rPr lang="zh-TW" altLang="en-US" dirty="0"/>
                  <a:t> </a:t>
                </a:r>
                <a:r>
                  <a:rPr lang="en-US" altLang="zh-TW" dirty="0"/>
                  <a:t>is transitive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US" altLang="zh-TW" dirty="0"/>
                  <a:t> </a:t>
                </a:r>
                <a14:m>
                  <m:oMath xmlns:m="http://schemas.openxmlformats.org/officeDocument/2006/math">
                    <m:r>
                      <a:rPr lang="en-US" altLang="zh-TW">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𝑧</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𝑧</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𝑆</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𝜌</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𝑧</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𝜌</m:t>
                    </m:r>
                    <m:r>
                      <a:rPr lang="en-US" altLang="zh-TW" i="1">
                        <a:latin typeface="Cambria Math" panose="02040503050406030204" pitchFamily="18" charset="0"/>
                        <a:ea typeface="Cambria Math" panose="02040503050406030204" pitchFamily="18" charset="0"/>
                      </a:rPr>
                      <m:t>→</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𝑧</m:t>
                        </m:r>
                      </m:e>
                    </m:d>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𝜌</m:t>
                    </m:r>
                    <m:r>
                      <a:rPr lang="en-US" altLang="zh-TW" i="1">
                        <a:latin typeface="Cambria Math" panose="02040503050406030204" pitchFamily="18" charset="0"/>
                        <a:ea typeface="Cambria Math" panose="02040503050406030204" pitchFamily="18" charset="0"/>
                      </a:rPr>
                      <m:t>)</m:t>
                    </m:r>
                  </m:oMath>
                </a14:m>
                <a:endParaRPr lang="en-US" altLang="zh-TW" dirty="0"/>
              </a:p>
              <a:p>
                <a14:m>
                  <m:oMath xmlns:m="http://schemas.openxmlformats.org/officeDocument/2006/math">
                    <m:r>
                      <a:rPr lang="en-US" altLang="zh-TW" i="1">
                        <a:latin typeface="Cambria Math" panose="02040503050406030204" pitchFamily="18" charset="0"/>
                      </a:rPr>
                      <m:t>𝜌</m:t>
                    </m:r>
                  </m:oMath>
                </a14:m>
                <a:r>
                  <a:rPr lang="zh-TW" altLang="en-US" dirty="0"/>
                  <a:t> </a:t>
                </a:r>
                <a:r>
                  <a:rPr lang="en-US" altLang="zh-TW" dirty="0"/>
                  <a:t>is antisymmetric means </a:t>
                </a:r>
                <a14:m>
                  <m:oMath xmlns:m="http://schemas.openxmlformats.org/officeDocument/2006/math">
                    <m:r>
                      <a:rPr lang="en-US" altLang="zh-TW">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m:t>
                    </m:r>
                    <m:r>
                      <a:rPr lang="en-US" altLang="zh-TW">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𝑆</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𝜌</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rPr>
                      <m:t>𝜌</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𝑥</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𝑦</m:t>
                    </m:r>
                    <m:r>
                      <a:rPr lang="en-US" altLang="zh-TW" i="1">
                        <a:latin typeface="Cambria Math" panose="02040503050406030204" pitchFamily="18" charset="0"/>
                        <a:ea typeface="Cambria Math" panose="02040503050406030204" pitchFamily="18" charset="0"/>
                      </a:rPr>
                      <m:t>)</m:t>
                    </m:r>
                  </m:oMath>
                </a14:m>
                <a:endParaRPr lang="en-US" altLang="zh-TW" dirty="0"/>
              </a:p>
              <a:p>
                <a:pPr marL="0" indent="0">
                  <a:buNone/>
                </a:pPr>
                <a:endParaRPr lang="en-US" altLang="zh-TW" dirty="0"/>
              </a:p>
            </p:txBody>
          </p:sp>
        </mc:Choice>
        <mc:Fallback xmlns="">
          <p:sp>
            <p:nvSpPr>
              <p:cNvPr id="3" name="Content Placeholder 2">
                <a:extLst>
                  <a:ext uri="{FF2B5EF4-FFF2-40B4-BE49-F238E27FC236}">
                    <a16:creationId xmlns:a16="http://schemas.microsoft.com/office/drawing/2014/main" id="{B9E50879-0FA9-3942-9250-069D8583251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76098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E4E7-10C6-9D41-BC89-FF2E3EE2E6F0}"/>
              </a:ext>
            </a:extLst>
          </p:cNvPr>
          <p:cNvSpPr>
            <a:spLocks noGrp="1"/>
          </p:cNvSpPr>
          <p:nvPr>
            <p:ph type="title"/>
          </p:nvPr>
        </p:nvSpPr>
        <p:spPr/>
        <p:txBody>
          <a:bodyPr/>
          <a:lstStyle/>
          <a:p>
            <a:r>
              <a:rPr lang="en-TW" dirty="0"/>
              <a:t>Coding Lesson</a:t>
            </a:r>
          </a:p>
        </p:txBody>
      </p:sp>
      <p:sp>
        <p:nvSpPr>
          <p:cNvPr id="3" name="Content Placeholder 2">
            <a:extLst>
              <a:ext uri="{FF2B5EF4-FFF2-40B4-BE49-F238E27FC236}">
                <a16:creationId xmlns:a16="http://schemas.microsoft.com/office/drawing/2014/main" id="{ACF6F079-E7EF-0E4D-9A71-F7EF685CB5EA}"/>
              </a:ext>
            </a:extLst>
          </p:cNvPr>
          <p:cNvSpPr>
            <a:spLocks noGrp="1"/>
          </p:cNvSpPr>
          <p:nvPr>
            <p:ph idx="1"/>
          </p:nvPr>
        </p:nvSpPr>
        <p:spPr/>
        <p:txBody>
          <a:bodyPr/>
          <a:lstStyle/>
          <a:p>
            <a:pPr marL="0" indent="0">
              <a:buNone/>
            </a:pPr>
            <a:r>
              <a:rPr lang="en-TW" dirty="0"/>
              <a:t>Write a function called “CaesarCipher()”, which takes 2 inputs, one is a string, and the other one is an integer (secret key of Caesar Cipher), and returns the encrypted cipher.</a:t>
            </a:r>
          </a:p>
          <a:p>
            <a:pPr marL="0" indent="0">
              <a:buNone/>
            </a:pPr>
            <a:r>
              <a:rPr lang="en-TW" dirty="0"/>
              <a:t>After it’s done, improve the function CaesarCipher() by adding the third parameter, a string of “encrpt” or “decrypt”, and returns the encrypted cipher of the given string or the decrypted plaintext of the given cipher.</a:t>
            </a:r>
          </a:p>
          <a:p>
            <a:pPr marL="0" indent="0">
              <a:buNone/>
            </a:pPr>
            <a:r>
              <a:rPr lang="en-TW" dirty="0"/>
              <a:t>A bonus practice is – think of an easy way to decrypt the Caesar cipher (Hint: since all the possible keys in CaesarCipher() is from 1 to 25, why not just try all of them?)</a:t>
            </a:r>
          </a:p>
        </p:txBody>
      </p:sp>
    </p:spTree>
    <p:extLst>
      <p:ext uri="{BB962C8B-B14F-4D97-AF65-F5344CB8AC3E}">
        <p14:creationId xmlns:p14="http://schemas.microsoft.com/office/powerpoint/2010/main" val="3403511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9869-F578-8142-AB8A-64A4FB849F32}"/>
              </a:ext>
            </a:extLst>
          </p:cNvPr>
          <p:cNvSpPr>
            <a:spLocks noGrp="1"/>
          </p:cNvSpPr>
          <p:nvPr>
            <p:ph type="title"/>
          </p:nvPr>
        </p:nvSpPr>
        <p:spPr/>
        <p:txBody>
          <a:bodyPr/>
          <a:lstStyle/>
          <a:p>
            <a:r>
              <a:rPr lang="en-TW" dirty="0"/>
              <a:t>RSA Public-Key Encryption Algorithm</a:t>
            </a:r>
          </a:p>
        </p:txBody>
      </p:sp>
      <p:sp>
        <p:nvSpPr>
          <p:cNvPr id="3" name="Content Placeholder 2">
            <a:extLst>
              <a:ext uri="{FF2B5EF4-FFF2-40B4-BE49-F238E27FC236}">
                <a16:creationId xmlns:a16="http://schemas.microsoft.com/office/drawing/2014/main" id="{1D2E51C2-EFAB-B941-A366-F1A3FC87053D}"/>
              </a:ext>
            </a:extLst>
          </p:cNvPr>
          <p:cNvSpPr>
            <a:spLocks noGrp="1"/>
          </p:cNvSpPr>
          <p:nvPr>
            <p:ph idx="1"/>
          </p:nvPr>
        </p:nvSpPr>
        <p:spPr>
          <a:xfrm>
            <a:off x="838200" y="1825625"/>
            <a:ext cx="7972168" cy="4667250"/>
          </a:xfrm>
        </p:spPr>
        <p:txBody>
          <a:bodyPr>
            <a:normAutofit lnSpcReduction="10000"/>
          </a:bodyPr>
          <a:lstStyle/>
          <a:p>
            <a:pPr marL="0" indent="0">
              <a:buNone/>
            </a:pPr>
            <a:r>
              <a:rPr lang="en-TW" dirty="0"/>
              <a:t>In the example of Caesar cipher, we know that the secret key is the core of Caesar cipher algorithm. Once the secret key is known to the public, the cipher is longer a secret; therefore, Caesar cipher is considered a “private key encryption algorithm”, as the key cannot be given to the public.</a:t>
            </a:r>
          </a:p>
          <a:p>
            <a:pPr marL="0" indent="0">
              <a:buNone/>
            </a:pPr>
            <a:r>
              <a:rPr lang="en-TW" dirty="0"/>
              <a:t>Is there any encryption algorithm that allows a public key to be used? Yes, there is! RSA is a public-key encryption algorithm. This name RSA </a:t>
            </a:r>
            <a:r>
              <a:rPr lang="en-US" dirty="0"/>
              <a:t>comes from the surnames of Ron Rivest, Adi Shamir and Leonard Adleman, who publicly described the algorithm in 1977. (All three of them worked at MIT at that time.)</a:t>
            </a:r>
            <a:endParaRPr lang="en-TW" dirty="0"/>
          </a:p>
        </p:txBody>
      </p:sp>
      <p:pic>
        <p:nvPicPr>
          <p:cNvPr id="5" name="Picture 4" descr="A picture containing person, person, microphone&#10;&#10;Description automatically generated">
            <a:extLst>
              <a:ext uri="{FF2B5EF4-FFF2-40B4-BE49-F238E27FC236}">
                <a16:creationId xmlns:a16="http://schemas.microsoft.com/office/drawing/2014/main" id="{FD208B2C-F0DC-8F4C-8F8D-4311932224E7}"/>
              </a:ext>
            </a:extLst>
          </p:cNvPr>
          <p:cNvPicPr>
            <a:picLocks noChangeAspect="1"/>
          </p:cNvPicPr>
          <p:nvPr/>
        </p:nvPicPr>
        <p:blipFill>
          <a:blip r:embed="rId2"/>
          <a:stretch>
            <a:fillRect/>
          </a:stretch>
        </p:blipFill>
        <p:spPr>
          <a:xfrm>
            <a:off x="9092458" y="2137720"/>
            <a:ext cx="2261342" cy="3311610"/>
          </a:xfrm>
          <a:prstGeom prst="rect">
            <a:avLst/>
          </a:prstGeom>
        </p:spPr>
      </p:pic>
      <p:sp>
        <p:nvSpPr>
          <p:cNvPr id="6" name="TextBox 5">
            <a:extLst>
              <a:ext uri="{FF2B5EF4-FFF2-40B4-BE49-F238E27FC236}">
                <a16:creationId xmlns:a16="http://schemas.microsoft.com/office/drawing/2014/main" id="{4416BAE3-5E17-C74F-AFBA-DE990ACC321A}"/>
              </a:ext>
            </a:extLst>
          </p:cNvPr>
          <p:cNvSpPr txBox="1"/>
          <p:nvPr/>
        </p:nvSpPr>
        <p:spPr>
          <a:xfrm>
            <a:off x="9622644" y="5622325"/>
            <a:ext cx="1200970" cy="369332"/>
          </a:xfrm>
          <a:prstGeom prst="rect">
            <a:avLst/>
          </a:prstGeom>
          <a:noFill/>
        </p:spPr>
        <p:txBody>
          <a:bodyPr wrap="none" rtlCol="0">
            <a:spAutoFit/>
          </a:bodyPr>
          <a:lstStyle/>
          <a:p>
            <a:r>
              <a:rPr lang="en-US" dirty="0"/>
              <a:t>Adi Shamir</a:t>
            </a:r>
            <a:endParaRPr lang="en-TW" dirty="0"/>
          </a:p>
        </p:txBody>
      </p:sp>
    </p:spTree>
    <p:extLst>
      <p:ext uri="{BB962C8B-B14F-4D97-AF65-F5344CB8AC3E}">
        <p14:creationId xmlns:p14="http://schemas.microsoft.com/office/powerpoint/2010/main" val="2389486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1D5D-B009-1944-9A49-F1ADB783A565}"/>
              </a:ext>
            </a:extLst>
          </p:cNvPr>
          <p:cNvSpPr>
            <a:spLocks noGrp="1"/>
          </p:cNvSpPr>
          <p:nvPr>
            <p:ph type="title"/>
          </p:nvPr>
        </p:nvSpPr>
        <p:spPr/>
        <p:txBody>
          <a:bodyPr/>
          <a:lstStyle/>
          <a:p>
            <a:r>
              <a:rPr lang="en-TW" dirty="0"/>
              <a:t>RSA Public-Key Encryption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3C248-0316-1B45-85D9-5E4F23EB9388}"/>
                  </a:ext>
                </a:extLst>
              </p:cNvPr>
              <p:cNvSpPr>
                <a:spLocks noGrp="1"/>
              </p:cNvSpPr>
              <p:nvPr>
                <p:ph idx="1"/>
              </p:nvPr>
            </p:nvSpPr>
            <p:spPr/>
            <p:txBody>
              <a:bodyPr/>
              <a:lstStyle/>
              <a:p>
                <a:pPr marL="0" indent="0">
                  <a:buNone/>
                </a:pPr>
                <a:r>
                  <a:rPr lang="en-TW" dirty="0"/>
                  <a:t>We won’t learn the details of how RSA algorithm works in discrete math, since it requires a lot of background knowledge from number theory, including Fermat’s little theorem and modulo arithmetic.</a:t>
                </a:r>
              </a:p>
              <a:p>
                <a:pPr marL="0" indent="0">
                  <a:buNone/>
                </a:pPr>
                <a:r>
                  <a:rPr lang="en-TW" dirty="0"/>
                  <a:t>The overall RSA algorithm is the following:</a:t>
                </a:r>
              </a:p>
              <a:p>
                <a:pPr marL="514350" indent="-514350">
                  <a:buAutoNum type="arabicPeriod"/>
                </a:pPr>
                <a:r>
                  <a:rPr lang="en-TW" dirty="0"/>
                  <a:t>Choose a HUGE integer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𝑝𝑞</m:t>
                    </m:r>
                  </m:oMath>
                </a14:m>
                <a:r>
                  <a:rPr lang="en-TW" dirty="0"/>
                  <a:t>,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TW" dirty="0"/>
                  <a:t> are both primes. According to the Euler Totient Function, we know that </a:t>
                </a:r>
                <a:r>
                  <a:rPr lang="el-GR" dirty="0"/>
                  <a:t>φ</a:t>
                </a:r>
                <a:r>
                  <a:rPr lang="en-US" dirty="0"/>
                  <a:t>(n)=</a:t>
                </a:r>
                <a:r>
                  <a:rPr lang="el-GR" dirty="0"/>
                  <a:t>φ</a:t>
                </a:r>
                <a:r>
                  <a:rPr lang="en-US" dirty="0"/>
                  <a:t>(p)</a:t>
                </a:r>
                <a:r>
                  <a:rPr lang="el-GR" dirty="0"/>
                  <a:t>φ</a:t>
                </a:r>
                <a:r>
                  <a:rPr lang="en-US" dirty="0"/>
                  <a:t>(q) = (p-1)(q-1) = m.</a:t>
                </a:r>
              </a:p>
              <a:p>
                <a:pPr marL="514350" indent="-514350">
                  <a:buAutoNum type="arabicPeriod"/>
                </a:pPr>
                <a:r>
                  <a:rPr lang="en-US" dirty="0"/>
                  <a:t>Choose a number 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r>
                      <a:rPr lang="en-TW" i="1" dirty="0" smtClean="0">
                        <a:latin typeface="Cambria Math" panose="02040503050406030204" pitchFamily="18" charset="0"/>
                        <a:ea typeface="Cambria Math" panose="02040503050406030204" pitchFamily="18" charset="0"/>
                      </a:rPr>
                      <m:t>ℕ</m:t>
                    </m:r>
                  </m:oMath>
                </a14:m>
                <a:r>
                  <a:rPr lang="en-TW" dirty="0"/>
                  <a:t>, s.t. (E, m) = 1.</a:t>
                </a:r>
              </a:p>
              <a:p>
                <a:pPr marL="514350" indent="-514350">
                  <a:buAutoNum type="arabicPeriod"/>
                </a:pPr>
                <a:r>
                  <a:rPr lang="en-TW" dirty="0"/>
                  <a:t>Use Euclidean Algorithm to find D s.t. DE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1 (mod m)</a:t>
                </a:r>
              </a:p>
            </p:txBody>
          </p:sp>
        </mc:Choice>
        <mc:Fallback xmlns="">
          <p:sp>
            <p:nvSpPr>
              <p:cNvPr id="3" name="Content Placeholder 2">
                <a:extLst>
                  <a:ext uri="{FF2B5EF4-FFF2-40B4-BE49-F238E27FC236}">
                    <a16:creationId xmlns:a16="http://schemas.microsoft.com/office/drawing/2014/main" id="{E6A3C248-0316-1B45-85D9-5E4F23EB938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62133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F8BC-2AFA-214C-A62D-A9644E1CFAD4}"/>
              </a:ext>
            </a:extLst>
          </p:cNvPr>
          <p:cNvSpPr>
            <a:spLocks noGrp="1"/>
          </p:cNvSpPr>
          <p:nvPr>
            <p:ph type="title"/>
          </p:nvPr>
        </p:nvSpPr>
        <p:spPr/>
        <p:txBody>
          <a:bodyPr/>
          <a:lstStyle/>
          <a:p>
            <a:r>
              <a:rPr lang="en-TW" dirty="0"/>
              <a:t>RSA Public-Key Encryption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03D11B-3963-EF49-8F98-F06A728AA1C7}"/>
                  </a:ext>
                </a:extLst>
              </p:cNvPr>
              <p:cNvSpPr>
                <a:spLocks noGrp="1"/>
              </p:cNvSpPr>
              <p:nvPr>
                <p:ph idx="1"/>
              </p:nvPr>
            </p:nvSpPr>
            <p:spPr>
              <a:xfrm>
                <a:off x="838200" y="1825625"/>
                <a:ext cx="10515600" cy="4884094"/>
              </a:xfrm>
            </p:spPr>
            <p:txBody>
              <a:bodyPr>
                <a:normAutofit/>
              </a:bodyPr>
              <a:lstStyle/>
              <a:p>
                <a:pPr marL="514350" indent="-514350">
                  <a:buFont typeface="+mj-lt"/>
                  <a:buAutoNum type="arabicPeriod" startAt="4"/>
                </a:pPr>
                <a:r>
                  <a:rPr lang="en-TW" dirty="0"/>
                  <a:t>Make (n, E) a public key, (n, D) a private key.</a:t>
                </a:r>
              </a:p>
              <a:p>
                <a:pPr marL="514350" indent="-514350">
                  <a:buFont typeface="+mj-lt"/>
                  <a:buAutoNum type="arabicPeriod" startAt="4"/>
                </a:pPr>
                <a:r>
                  <a:rPr lang="en-US" dirty="0"/>
                  <a:t>T</a:t>
                </a:r>
                <a:r>
                  <a:rPr lang="en-TW" dirty="0"/>
                  <a:t>he encryption algorithm of RSA would be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𝐸</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oMath>
                </a14:m>
                <a:r>
                  <a:rPr lang="en-TW" dirty="0"/>
                  <a:t>, and the decryption algorithm of RSA would be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𝐷</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oMath>
                </a14:m>
                <a:r>
                  <a:rPr lang="en-TW" dirty="0"/>
                  <a:t>.</a:t>
                </a:r>
              </a:p>
              <a:p>
                <a:pPr marL="0" indent="0">
                  <a:buNone/>
                </a:pPr>
                <a:r>
                  <a:rPr lang="en-TW" dirty="0"/>
                  <a:t>From the steps 1-5, we can see that:</a:t>
                </a:r>
              </a:p>
              <a:p>
                <a:r>
                  <a:rPr lang="en-TW" dirty="0"/>
                  <a:t>RSA relies on the difficulty of prime factorization of  a huge integer.</a:t>
                </a:r>
              </a:p>
              <a:p>
                <a:r>
                  <a:rPr lang="en-TW" dirty="0"/>
                  <a:t>Euler totient function and mod are both used in RSA; there’s a reason to learn these functions.</a:t>
                </a:r>
              </a:p>
              <a:p>
                <a:r>
                  <a:rPr lang="en-TW" dirty="0"/>
                  <a:t>Since E is public, and E is used in encryption, therefore, everyone can encrypt their plaintext, but only the person who holds the private key can decrypt the cipher.</a:t>
                </a:r>
              </a:p>
            </p:txBody>
          </p:sp>
        </mc:Choice>
        <mc:Fallback xmlns="">
          <p:sp>
            <p:nvSpPr>
              <p:cNvPr id="3" name="Content Placeholder 2">
                <a:extLst>
                  <a:ext uri="{FF2B5EF4-FFF2-40B4-BE49-F238E27FC236}">
                    <a16:creationId xmlns:a16="http://schemas.microsoft.com/office/drawing/2014/main" id="{C403D11B-3963-EF49-8F98-F06A728AA1C7}"/>
                  </a:ext>
                </a:extLst>
              </p:cNvPr>
              <p:cNvSpPr>
                <a:spLocks noGrp="1" noRot="1" noChangeAspect="1" noMove="1" noResize="1" noEditPoints="1" noAdjustHandles="1" noChangeArrowheads="1" noChangeShapeType="1" noTextEdit="1"/>
              </p:cNvSpPr>
              <p:nvPr>
                <p:ph idx="1"/>
              </p:nvPr>
            </p:nvSpPr>
            <p:spPr>
              <a:xfrm>
                <a:off x="838200" y="1825625"/>
                <a:ext cx="10515600" cy="4884094"/>
              </a:xfrm>
              <a:blipFill>
                <a:blip r:embed="rId2"/>
                <a:stretch>
                  <a:fillRect l="-1206" t="-2332" r="-965"/>
                </a:stretch>
              </a:blipFill>
            </p:spPr>
            <p:txBody>
              <a:bodyPr/>
              <a:lstStyle/>
              <a:p>
                <a:r>
                  <a:rPr lang="en-TW">
                    <a:noFill/>
                  </a:rPr>
                  <a:t> </a:t>
                </a:r>
              </a:p>
            </p:txBody>
          </p:sp>
        </mc:Fallback>
      </mc:AlternateContent>
    </p:spTree>
    <p:extLst>
      <p:ext uri="{BB962C8B-B14F-4D97-AF65-F5344CB8AC3E}">
        <p14:creationId xmlns:p14="http://schemas.microsoft.com/office/powerpoint/2010/main" val="361615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AD67-542D-634C-A968-493753080E1D}"/>
              </a:ext>
            </a:extLst>
          </p:cNvPr>
          <p:cNvSpPr>
            <a:spLocks noGrp="1"/>
          </p:cNvSpPr>
          <p:nvPr>
            <p:ph type="title"/>
          </p:nvPr>
        </p:nvSpPr>
        <p:spPr/>
        <p:txBody>
          <a:bodyPr/>
          <a:lstStyle/>
          <a:p>
            <a:r>
              <a:rPr lang="en-TW" dirty="0"/>
              <a:t>Routing Number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7B33DB-41F8-4542-A966-E981C7BBABFF}"/>
                  </a:ext>
                </a:extLst>
              </p:cNvPr>
              <p:cNvSpPr>
                <a:spLocks noGrp="1"/>
              </p:cNvSpPr>
              <p:nvPr>
                <p:ph idx="1"/>
              </p:nvPr>
            </p:nvSpPr>
            <p:spPr>
              <a:xfrm>
                <a:off x="838200" y="1825625"/>
                <a:ext cx="10515600" cy="4667250"/>
              </a:xfrm>
            </p:spPr>
            <p:txBody>
              <a:bodyPr>
                <a:normAutofit/>
              </a:bodyPr>
              <a:lstStyle/>
              <a:p>
                <a:pPr marL="0" indent="0">
                  <a:buNone/>
                </a:pPr>
                <a:r>
                  <a:rPr lang="en-TW" dirty="0"/>
                  <a:t>The mod funciton is not only used in cryptography; sometimes codes are used for identification purposes.</a:t>
                </a:r>
              </a:p>
              <a:p>
                <a:pPr marL="0" indent="0">
                  <a:buNone/>
                </a:pPr>
                <a:r>
                  <a:rPr lang="en-TW" dirty="0"/>
                  <a:t>The American Bankers Association (ABA) devised a code to represent a specific financial institution; today, the code is used for transactions of deposit or funds transfer. </a:t>
                </a:r>
                <a:r>
                  <a:rPr lang="en-US" dirty="0"/>
                  <a:t>Routing Number is a 9-digit identification number commonly found at the bottom of a check, used by financial institutions to identify where a bank account is located.</a:t>
                </a:r>
              </a:p>
              <a:p>
                <a:pPr marL="0" indent="0">
                  <a:buNone/>
                </a:pPr>
                <a:r>
                  <a:rPr lang="en-US" dirty="0"/>
                  <a:t>The first 4 digits represent Federal Reserve Information, and the second 4 digits identify the institute itself. The 9</a:t>
                </a:r>
                <a:r>
                  <a:rPr lang="en-US" baseline="30000" dirty="0"/>
                  <a:t>th</a:t>
                </a:r>
                <a:r>
                  <a:rPr lang="en-US" dirty="0"/>
                  <a:t> digit C is computed by</a:t>
                </a:r>
              </a:p>
              <a:p>
                <a:pPr marL="0" indent="0" algn="ctr">
                  <a:buNone/>
                </a:pP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3</m:t>
                        </m:r>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3</m:t>
                                </m:r>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+7</m:t>
                            </m:r>
                          </m:e>
                        </m:nary>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smtClean="0">
                                <a:latin typeface="Cambria Math" panose="02040503050406030204" pitchFamily="18" charset="0"/>
                              </a:rPr>
                              <m:t>2</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m:t>
                                </m:r>
                                <m:r>
                                  <a:rPr lang="en-US" sz="2400" i="1">
                                    <a:latin typeface="Cambria Math" panose="02040503050406030204" pitchFamily="18" charset="0"/>
                                  </a:rPr>
                                  <m:t>𝑖</m:t>
                                </m:r>
                                <m:r>
                                  <a:rPr lang="en-US" sz="2400" i="1">
                                    <a:latin typeface="Cambria Math" panose="02040503050406030204" pitchFamily="18" charset="0"/>
                                  </a:rPr>
                                  <m:t>+2</m:t>
                                </m:r>
                              </m:sub>
                            </m:sSub>
                            <m:r>
                              <a:rPr lang="en-US" sz="2400" i="1">
                                <a:latin typeface="Cambria Math" panose="02040503050406030204" pitchFamily="18" charset="0"/>
                              </a:rPr>
                              <m:t>+</m:t>
                            </m:r>
                            <m:nary>
                              <m:naryPr>
                                <m:chr m:val="∑"/>
                                <m:limLoc m:val="subSup"/>
                                <m:ctrlPr>
                                  <a:rPr lang="en-US" sz="2400" i="1">
                                    <a:latin typeface="Cambria Math" panose="02040503050406030204" pitchFamily="18" charset="0"/>
                                  </a:rPr>
                                </m:ctrlPr>
                              </m:naryPr>
                              <m:sub>
                                <m:r>
                                  <m:rPr>
                                    <m:brk m:alnAt="25"/>
                                  </m:rPr>
                                  <a:rPr lang="en-US" sz="2400" i="1">
                                    <a:latin typeface="Cambria Math" panose="02040503050406030204" pitchFamily="18" charset="0"/>
                                  </a:rPr>
                                  <m:t>𝑖</m:t>
                                </m:r>
                                <m:r>
                                  <a:rPr lang="en-US" sz="2400" i="1">
                                    <a:latin typeface="Cambria Math" panose="02040503050406030204" pitchFamily="18" charset="0"/>
                                  </a:rPr>
                                  <m:t>=0</m:t>
                                </m:r>
                              </m:sub>
                              <m:sup>
                                <m:r>
                                  <a:rPr lang="en-US" sz="2400" b="0" i="1" smtClean="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m:t>
                                    </m:r>
                                    <m:r>
                                      <a:rPr lang="en-US" sz="2400" i="1">
                                        <a:latin typeface="Cambria Math" panose="02040503050406030204" pitchFamily="18" charset="0"/>
                                      </a:rPr>
                                      <m:t>𝑖</m:t>
                                    </m:r>
                                    <m:r>
                                      <a:rPr lang="en-US" sz="2400" i="1">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rPr>
                                  <m:t>𝐶</m:t>
                                </m:r>
                              </m:e>
                            </m:nary>
                          </m:e>
                        </m:nary>
                      </m:e>
                    </m:d>
                    <m:r>
                      <a:rPr lang="en-US" sz="2400" b="0" i="1" smtClean="0">
                        <a:latin typeface="Cambria Math" panose="02040503050406030204" pitchFamily="18" charset="0"/>
                      </a:rPr>
                      <m:t> </m:t>
                    </m:r>
                    <m:r>
                      <a:rPr lang="en-US" sz="2400" b="0" i="1" smtClean="0">
                        <a:latin typeface="Cambria Math" panose="02040503050406030204" pitchFamily="18" charset="0"/>
                      </a:rPr>
                      <m:t>𝑚𝑜𝑑</m:t>
                    </m:r>
                    <m:r>
                      <a:rPr lang="en-US" sz="2400" b="0" i="1" smtClean="0">
                        <a:latin typeface="Cambria Math" panose="02040503050406030204" pitchFamily="18" charset="0"/>
                      </a:rPr>
                      <m:t> 10=0</m:t>
                    </m:r>
                  </m:oMath>
                </a14:m>
                <a:r>
                  <a:rPr lang="en-TW" sz="2400" dirty="0"/>
                  <a:t> </a:t>
                </a:r>
              </a:p>
            </p:txBody>
          </p:sp>
        </mc:Choice>
        <mc:Fallback xmlns="">
          <p:sp>
            <p:nvSpPr>
              <p:cNvPr id="3" name="Content Placeholder 2">
                <a:extLst>
                  <a:ext uri="{FF2B5EF4-FFF2-40B4-BE49-F238E27FC236}">
                    <a16:creationId xmlns:a16="http://schemas.microsoft.com/office/drawing/2014/main" id="{1C7B33DB-41F8-4542-A966-E981C7BBABFF}"/>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06" t="-2168" r="-1809" b="-11111"/>
                </a:stretch>
              </a:blipFill>
            </p:spPr>
            <p:txBody>
              <a:bodyPr/>
              <a:lstStyle/>
              <a:p>
                <a:r>
                  <a:rPr lang="en-TW">
                    <a:noFill/>
                  </a:rPr>
                  <a:t> </a:t>
                </a:r>
              </a:p>
            </p:txBody>
          </p:sp>
        </mc:Fallback>
      </mc:AlternateContent>
    </p:spTree>
    <p:extLst>
      <p:ext uri="{BB962C8B-B14F-4D97-AF65-F5344CB8AC3E}">
        <p14:creationId xmlns:p14="http://schemas.microsoft.com/office/powerpoint/2010/main" val="3759130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0786-4F77-9C43-838E-7285CA693F75}"/>
              </a:ext>
            </a:extLst>
          </p:cNvPr>
          <p:cNvSpPr>
            <a:spLocks noGrp="1"/>
          </p:cNvSpPr>
          <p:nvPr>
            <p:ph type="title"/>
          </p:nvPr>
        </p:nvSpPr>
        <p:spPr/>
        <p:txBody>
          <a:bodyPr/>
          <a:lstStyle/>
          <a:p>
            <a:r>
              <a:rPr lang="en-TW" dirty="0"/>
              <a:t>ISBN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113FCBC-BEAD-D042-92D4-2B682C443B43}"/>
                  </a:ext>
                </a:extLst>
              </p:cNvPr>
              <p:cNvSpPr>
                <a:spLocks noGrp="1"/>
              </p:cNvSpPr>
              <p:nvPr>
                <p:ph idx="1"/>
              </p:nvPr>
            </p:nvSpPr>
            <p:spPr>
              <a:xfrm>
                <a:off x="838200" y="1825624"/>
                <a:ext cx="10515600" cy="4933522"/>
              </a:xfrm>
            </p:spPr>
            <p:txBody>
              <a:bodyPr>
                <a:normAutofit lnSpcReduction="10000"/>
              </a:bodyPr>
              <a:lstStyle/>
              <a:p>
                <a:pPr marL="0" indent="0">
                  <a:buNone/>
                </a:pPr>
                <a:r>
                  <a:rPr lang="en-US" dirty="0"/>
                  <a:t>An international standard book Number, or ISBN, is a numeric identification code associated with a published book. The 10-digit ISBN standard was adopted in 1970, but it was replaced by a 13-digit ISBN standard in 2007. Books published since 2007 generally carry both a 10-digit code and a 13-digit code.</a:t>
                </a:r>
              </a:p>
              <a:p>
                <a:pPr marL="0" indent="0">
                  <a:buNone/>
                </a:pPr>
                <a:r>
                  <a:rPr lang="en-US" dirty="0"/>
                  <a:t>The first 9 digits of ISBN identifies the book, and the 10</a:t>
                </a:r>
                <a:r>
                  <a:rPr lang="en-US" baseline="30000" dirty="0"/>
                  <a:t>th</a:t>
                </a:r>
                <a:r>
                  <a:rPr lang="en-US" dirty="0"/>
                  <a:t> digit of ISBN is computed by</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9</m:t>
                              </m:r>
                            </m:sup>
                            <m:e>
                              <m:r>
                                <a:rPr lang="en-US" b="0" i="1" smtClean="0">
                                  <a:latin typeface="Cambria Math" panose="02040503050406030204" pitchFamily="18" charset="0"/>
                                </a:rPr>
                                <m:t>𝑖</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e>
                          </m:nary>
                        </m:e>
                      </m:d>
                      <m:r>
                        <a:rPr lang="en-US" b="0" i="1" smtClean="0">
                          <a:latin typeface="Cambria Math" panose="02040503050406030204" pitchFamily="18" charset="0"/>
                        </a:rPr>
                        <m:t>𝑚𝑜𝑑</m:t>
                      </m:r>
                      <m:r>
                        <a:rPr lang="en-US" b="0" i="1" smtClean="0">
                          <a:latin typeface="Cambria Math" panose="02040503050406030204" pitchFamily="18" charset="0"/>
                        </a:rPr>
                        <m:t> 11</m:t>
                      </m:r>
                    </m:oMath>
                  </m:oMathPara>
                </a14:m>
                <a:endParaRPr lang="en-US" dirty="0"/>
              </a:p>
              <a:p>
                <a:pPr marL="0" indent="0">
                  <a:buNone/>
                </a:pPr>
                <a:r>
                  <a:rPr lang="en-TW" dirty="0"/>
                  <a:t>With 13 digits of ISBN code, the </a:t>
                </a:r>
                <a:r>
                  <a:rPr lang="en-US" dirty="0"/>
                  <a:t>13</a:t>
                </a:r>
                <a:r>
                  <a:rPr lang="en-US" baseline="30000" dirty="0"/>
                  <a:t>th </a:t>
                </a:r>
                <a:r>
                  <a:rPr lang="en-TW" dirty="0"/>
                  <a:t>digit is computed by</a:t>
                </a:r>
                <a:endParaRPr lang="en-US" baseline="30000" dirty="0"/>
              </a:p>
              <a:p>
                <a:pPr marL="0" indent="0" algn="ctr">
                  <a:buNone/>
                </a:pP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3</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6</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r>
                                  <a:rPr lang="en-US" b="0" i="1" smtClean="0">
                                    <a:latin typeface="Cambria Math" panose="02040503050406030204" pitchFamily="18" charset="0"/>
                                  </a:rPr>
                                  <m:t>𝑖</m:t>
                                </m:r>
                              </m:sub>
                            </m:sSub>
                            <m:r>
                              <a:rPr lang="en-US" i="1">
                                <a:latin typeface="Cambria Math" panose="02040503050406030204" pitchFamily="18" charset="0"/>
                              </a:rPr>
                              <m:t>+</m:t>
                            </m:r>
                          </m:e>
                        </m:nary>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5</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𝐶</m:t>
                            </m:r>
                          </m:e>
                        </m:nary>
                      </m:e>
                    </m:d>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10=0</m:t>
                    </m:r>
                  </m:oMath>
                </a14:m>
                <a:r>
                  <a:rPr lang="en-TW" dirty="0"/>
                  <a:t> </a:t>
                </a:r>
              </a:p>
            </p:txBody>
          </p:sp>
        </mc:Choice>
        <mc:Fallback>
          <p:sp>
            <p:nvSpPr>
              <p:cNvPr id="3" name="Content Placeholder 2">
                <a:extLst>
                  <a:ext uri="{FF2B5EF4-FFF2-40B4-BE49-F238E27FC236}">
                    <a16:creationId xmlns:a16="http://schemas.microsoft.com/office/drawing/2014/main" id="{2113FCBC-BEAD-D042-92D4-2B682C443B43}"/>
                  </a:ext>
                </a:extLst>
              </p:cNvPr>
              <p:cNvSpPr>
                <a:spLocks noGrp="1" noRot="1" noChangeAspect="1" noMove="1" noResize="1" noEditPoints="1" noAdjustHandles="1" noChangeArrowheads="1" noChangeShapeType="1" noTextEdit="1"/>
              </p:cNvSpPr>
              <p:nvPr>
                <p:ph idx="1"/>
              </p:nvPr>
            </p:nvSpPr>
            <p:spPr>
              <a:xfrm>
                <a:off x="838200" y="1825624"/>
                <a:ext cx="10515600" cy="4933522"/>
              </a:xfrm>
              <a:blipFill>
                <a:blip r:embed="rId2"/>
                <a:stretch>
                  <a:fillRect l="-1217" t="-2716" r="-150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66069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88635-6899-D04E-8797-B1FC755EA21A}"/>
              </a:ext>
            </a:extLst>
          </p:cNvPr>
          <p:cNvSpPr>
            <a:spLocks noGrp="1"/>
          </p:cNvSpPr>
          <p:nvPr>
            <p:ph type="title"/>
          </p:nvPr>
        </p:nvSpPr>
        <p:spPr/>
        <p:txBody>
          <a:bodyPr/>
          <a:lstStyle/>
          <a:p>
            <a:r>
              <a:rPr lang="en-TW" dirty="0"/>
              <a:t>Example 5-6-1</a:t>
            </a:r>
          </a:p>
        </p:txBody>
      </p:sp>
      <p:sp>
        <p:nvSpPr>
          <p:cNvPr id="3" name="Content Placeholder 2">
            <a:extLst>
              <a:ext uri="{FF2B5EF4-FFF2-40B4-BE49-F238E27FC236}">
                <a16:creationId xmlns:a16="http://schemas.microsoft.com/office/drawing/2014/main" id="{5035EC7B-08CC-2742-9438-4457AFFD0B3C}"/>
              </a:ext>
            </a:extLst>
          </p:cNvPr>
          <p:cNvSpPr>
            <a:spLocks noGrp="1"/>
          </p:cNvSpPr>
          <p:nvPr>
            <p:ph idx="1"/>
          </p:nvPr>
        </p:nvSpPr>
        <p:spPr/>
        <p:txBody>
          <a:bodyPr/>
          <a:lstStyle/>
          <a:p>
            <a:pPr marL="514350" indent="-514350">
              <a:buFont typeface="+mj-lt"/>
              <a:buAutoNum type="arabicPeriod"/>
            </a:pPr>
            <a:r>
              <a:rPr lang="en-TW" dirty="0"/>
              <a:t>Supposed an ISBN-10 code is 0-394-80001-X, find the value of x.</a:t>
            </a:r>
          </a:p>
          <a:p>
            <a:pPr marL="514350" indent="-514350">
              <a:buFont typeface="+mj-lt"/>
              <a:buAutoNum type="arabicPeriod"/>
            </a:pPr>
            <a:r>
              <a:rPr lang="en-TW" dirty="0"/>
              <a:t>Supposed an ISBN-13 code is 978-0-394-80001-X, find the value of x.</a:t>
            </a:r>
          </a:p>
        </p:txBody>
      </p:sp>
    </p:spTree>
    <p:extLst>
      <p:ext uri="{BB962C8B-B14F-4D97-AF65-F5344CB8AC3E}">
        <p14:creationId xmlns:p14="http://schemas.microsoft.com/office/powerpoint/2010/main" val="8307798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dirty="0"/>
              <a:t>5-7</a:t>
            </a:r>
            <a:br>
              <a:rPr lang="en-US" sz="5400" dirty="0"/>
            </a:br>
            <a:r>
              <a:rPr lang="en-US" sz="5400" dirty="0"/>
              <a:t>Introduction to Matrices</a:t>
            </a:r>
            <a:endParaRPr lang="en-TW" sz="54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5DD1216-CB92-D240-87DB-EF93B71E32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24623306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468E-D5AD-3C4F-AA96-153BDB3493B8}"/>
              </a:ext>
            </a:extLst>
          </p:cNvPr>
          <p:cNvSpPr>
            <a:spLocks noGrp="1"/>
          </p:cNvSpPr>
          <p:nvPr>
            <p:ph type="title"/>
          </p:nvPr>
        </p:nvSpPr>
        <p:spPr/>
        <p:txBody>
          <a:bodyPr/>
          <a:lstStyle/>
          <a:p>
            <a:r>
              <a:rPr lang="en-US" dirty="0"/>
              <a:t>Introduction to Matrices</a:t>
            </a:r>
            <a:endParaRPr lang="en-TW" dirty="0"/>
          </a:p>
        </p:txBody>
      </p:sp>
      <p:sp>
        <p:nvSpPr>
          <p:cNvPr id="3" name="Content Placeholder 2">
            <a:extLst>
              <a:ext uri="{FF2B5EF4-FFF2-40B4-BE49-F238E27FC236}">
                <a16:creationId xmlns:a16="http://schemas.microsoft.com/office/drawing/2014/main" id="{25EE486D-0BE7-944F-ABDE-8B643B73A675}"/>
              </a:ext>
            </a:extLst>
          </p:cNvPr>
          <p:cNvSpPr>
            <a:spLocks noGrp="1"/>
          </p:cNvSpPr>
          <p:nvPr>
            <p:ph idx="1"/>
          </p:nvPr>
        </p:nvSpPr>
        <p:spPr>
          <a:xfrm>
            <a:off x="838200" y="1825625"/>
            <a:ext cx="6489357" cy="4351338"/>
          </a:xfrm>
        </p:spPr>
        <p:txBody>
          <a:bodyPr/>
          <a:lstStyle/>
          <a:p>
            <a:pPr marL="0" indent="0">
              <a:buNone/>
            </a:pPr>
            <a:r>
              <a:rPr lang="en-TW" dirty="0"/>
              <a:t>Matrices are widely used in real life engineering, including computer visions, 3D games, Machine Learning and Data Science, electrical engineering, and </a:t>
            </a:r>
            <a:r>
              <a:rPr lang="en-US" dirty="0"/>
              <a:t>quantum mechanics.</a:t>
            </a:r>
          </a:p>
          <a:p>
            <a:pPr marL="0" indent="0">
              <a:buNone/>
            </a:pPr>
            <a:r>
              <a:rPr lang="en-US" dirty="0"/>
              <a:t>More details about matrices and its application is taught in linear algebra and machine learning (principal component analysis); this chapter is just a brief introduction to matrices operation.</a:t>
            </a:r>
            <a:endParaRPr lang="en-TW" dirty="0"/>
          </a:p>
        </p:txBody>
      </p:sp>
      <p:pic>
        <p:nvPicPr>
          <p:cNvPr id="5" name="Picture 4" descr="A picture containing hydrozoan&#10;&#10;Description automatically generated">
            <a:extLst>
              <a:ext uri="{FF2B5EF4-FFF2-40B4-BE49-F238E27FC236}">
                <a16:creationId xmlns:a16="http://schemas.microsoft.com/office/drawing/2014/main" id="{EECF29E5-A730-594A-8B2A-5650A5EE55D7}"/>
              </a:ext>
            </a:extLst>
          </p:cNvPr>
          <p:cNvPicPr>
            <a:picLocks noChangeAspect="1"/>
          </p:cNvPicPr>
          <p:nvPr/>
        </p:nvPicPr>
        <p:blipFill>
          <a:blip r:embed="rId2"/>
          <a:stretch>
            <a:fillRect/>
          </a:stretch>
        </p:blipFill>
        <p:spPr>
          <a:xfrm>
            <a:off x="7327557" y="2508421"/>
            <a:ext cx="4132596" cy="2550985"/>
          </a:xfrm>
          <a:prstGeom prst="rect">
            <a:avLst/>
          </a:prstGeom>
        </p:spPr>
      </p:pic>
    </p:spTree>
    <p:extLst>
      <p:ext uri="{BB962C8B-B14F-4D97-AF65-F5344CB8AC3E}">
        <p14:creationId xmlns:p14="http://schemas.microsoft.com/office/powerpoint/2010/main" val="3727071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317F-0091-7C47-A30F-159F66574383}"/>
              </a:ext>
            </a:extLst>
          </p:cNvPr>
          <p:cNvSpPr>
            <a:spLocks noGrp="1"/>
          </p:cNvSpPr>
          <p:nvPr>
            <p:ph type="title"/>
          </p:nvPr>
        </p:nvSpPr>
        <p:spPr/>
        <p:txBody>
          <a:bodyPr/>
          <a:lstStyle/>
          <a:p>
            <a:r>
              <a:rPr lang="en-US" dirty="0"/>
              <a:t>Introduction to Matrices</a:t>
            </a:r>
            <a:endParaRPr lang="en-TW" dirty="0"/>
          </a:p>
        </p:txBody>
      </p:sp>
      <p:sp>
        <p:nvSpPr>
          <p:cNvPr id="3" name="Content Placeholder 2">
            <a:extLst>
              <a:ext uri="{FF2B5EF4-FFF2-40B4-BE49-F238E27FC236}">
                <a16:creationId xmlns:a16="http://schemas.microsoft.com/office/drawing/2014/main" id="{ADA45B5E-B436-2E4F-859D-CBEA069D0081}"/>
              </a:ext>
            </a:extLst>
          </p:cNvPr>
          <p:cNvSpPr>
            <a:spLocks noGrp="1"/>
          </p:cNvSpPr>
          <p:nvPr>
            <p:ph idx="1"/>
          </p:nvPr>
        </p:nvSpPr>
        <p:spPr/>
        <p:txBody>
          <a:bodyPr/>
          <a:lstStyle/>
          <a:p>
            <a:pPr marL="0" indent="0">
              <a:buNone/>
            </a:pPr>
            <a:r>
              <a:rPr lang="en-TW" dirty="0"/>
              <a:t>A linear equation can be written in matrix form. For example,</a:t>
            </a:r>
          </a:p>
          <a:p>
            <a:pPr marL="0" indent="0">
              <a:buNone/>
            </a:pPr>
            <a:endParaRPr lang="en-TW" dirty="0"/>
          </a:p>
          <a:p>
            <a:pPr marL="0" indent="0">
              <a:buNone/>
            </a:pPr>
            <a:r>
              <a:rPr lang="en-TW" dirty="0"/>
              <a:t>                                    can be written in the form of </a:t>
            </a:r>
          </a:p>
          <a:p>
            <a:pPr marL="0" indent="0">
              <a:buNone/>
            </a:pPr>
            <a:endParaRPr lang="en-TW" dirty="0"/>
          </a:p>
          <a:p>
            <a:pPr marL="0" indent="0">
              <a:buNone/>
            </a:pPr>
            <a:r>
              <a:rPr lang="en-TW" dirty="0"/>
              <a:t>When describing a matrix, if a matrix has m rows and n columns, then we say it’s a m x n matrix.</a:t>
            </a:r>
          </a:p>
        </p:txBody>
      </p:sp>
      <p:pic>
        <p:nvPicPr>
          <p:cNvPr id="5" name="Picture 4" descr="Diagram, text&#10;&#10;Description automatically generated">
            <a:extLst>
              <a:ext uri="{FF2B5EF4-FFF2-40B4-BE49-F238E27FC236}">
                <a16:creationId xmlns:a16="http://schemas.microsoft.com/office/drawing/2014/main" id="{32F66927-3984-6749-B962-2D239CC708B2}"/>
              </a:ext>
            </a:extLst>
          </p:cNvPr>
          <p:cNvPicPr>
            <a:picLocks noChangeAspect="1"/>
          </p:cNvPicPr>
          <p:nvPr/>
        </p:nvPicPr>
        <p:blipFill>
          <a:blip r:embed="rId2"/>
          <a:stretch>
            <a:fillRect/>
          </a:stretch>
        </p:blipFill>
        <p:spPr>
          <a:xfrm>
            <a:off x="984808" y="2498940"/>
            <a:ext cx="2552700" cy="1244600"/>
          </a:xfrm>
          <a:prstGeom prst="rect">
            <a:avLst/>
          </a:prstGeom>
        </p:spPr>
      </p:pic>
      <p:pic>
        <p:nvPicPr>
          <p:cNvPr id="9" name="Picture 8" descr="A picture containing text, clock&#10;&#10;Description automatically generated">
            <a:extLst>
              <a:ext uri="{FF2B5EF4-FFF2-40B4-BE49-F238E27FC236}">
                <a16:creationId xmlns:a16="http://schemas.microsoft.com/office/drawing/2014/main" id="{AE2831B2-043D-E74F-BBE0-E42C56F533E6}"/>
              </a:ext>
            </a:extLst>
          </p:cNvPr>
          <p:cNvPicPr>
            <a:picLocks noChangeAspect="1"/>
          </p:cNvPicPr>
          <p:nvPr/>
        </p:nvPicPr>
        <p:blipFill>
          <a:blip r:embed="rId3"/>
          <a:stretch>
            <a:fillRect/>
          </a:stretch>
        </p:blipFill>
        <p:spPr>
          <a:xfrm>
            <a:off x="8094705" y="2371940"/>
            <a:ext cx="2971800" cy="1371600"/>
          </a:xfrm>
          <a:prstGeom prst="rect">
            <a:avLst/>
          </a:prstGeom>
        </p:spPr>
      </p:pic>
    </p:spTree>
    <p:extLst>
      <p:ext uri="{BB962C8B-B14F-4D97-AF65-F5344CB8AC3E}">
        <p14:creationId xmlns:p14="http://schemas.microsoft.com/office/powerpoint/2010/main" val="480148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72FA5-57C2-194D-8FD8-7D3F52E88B20}"/>
              </a:ext>
            </a:extLst>
          </p:cNvPr>
          <p:cNvSpPr>
            <a:spLocks noGrp="1"/>
          </p:cNvSpPr>
          <p:nvPr>
            <p:ph type="title"/>
          </p:nvPr>
        </p:nvSpPr>
        <p:spPr/>
        <p:txBody>
          <a:bodyPr/>
          <a:lstStyle/>
          <a:p>
            <a:r>
              <a:rPr lang="en-TW" dirty="0"/>
              <a:t>Properties of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776F2B-53F4-1249-A4A5-B1FB1B886214}"/>
                  </a:ext>
                </a:extLst>
              </p:cNvPr>
              <p:cNvSpPr>
                <a:spLocks noGrp="1"/>
              </p:cNvSpPr>
              <p:nvPr>
                <p:ph idx="1"/>
              </p:nvPr>
            </p:nvSpPr>
            <p:spPr>
              <a:xfrm>
                <a:off x="838200" y="1825624"/>
                <a:ext cx="10515600" cy="4933521"/>
              </a:xfrm>
            </p:spPr>
            <p:txBody>
              <a:bodyPr>
                <a:normAutofit/>
              </a:bodyPr>
              <a:lstStyle/>
              <a:p>
                <a:pPr marL="0" indent="0">
                  <a:buNone/>
                </a:pPr>
                <a:r>
                  <a:rPr lang="en-TW" dirty="0"/>
                  <a:t>Let’s take a look at this example. Let S = {1, 2, 3}, then:</a:t>
                </a:r>
              </a:p>
              <a:p>
                <a:pPr marL="514350" indent="-514350">
                  <a:buAutoNum type="arabicPeriod"/>
                </a:pPr>
                <a:r>
                  <a:rPr lang="en-TW" dirty="0"/>
                  <a:t>If </a:t>
                </a:r>
                <a14:m>
                  <m:oMath xmlns:m="http://schemas.openxmlformats.org/officeDocument/2006/math">
                    <m:r>
                      <a:rPr lang="en-US" altLang="zh-TW" i="1">
                        <a:latin typeface="Cambria Math" panose="02040503050406030204" pitchFamily="18" charset="0"/>
                      </a:rPr>
                      <m:t>𝜌</m:t>
                    </m:r>
                  </m:oMath>
                </a14:m>
                <a:r>
                  <a:rPr lang="en-TW" dirty="0"/>
                  <a:t> is reflexive, then we know that (1, 1), (2, 2), (3, 3) must be in </a:t>
                </a:r>
                <a14:m>
                  <m:oMath xmlns:m="http://schemas.openxmlformats.org/officeDocument/2006/math">
                    <m:r>
                      <a:rPr lang="en-US" altLang="zh-TW" i="1">
                        <a:latin typeface="Cambria Math" panose="02040503050406030204" pitchFamily="18" charset="0"/>
                      </a:rPr>
                      <m:t>𝜌</m:t>
                    </m:r>
                  </m:oMath>
                </a14:m>
                <a:r>
                  <a:rPr lang="en-TW" dirty="0"/>
                  <a:t>. For example, </a:t>
                </a:r>
                <a14:m>
                  <m:oMath xmlns:m="http://schemas.openxmlformats.org/officeDocument/2006/math">
                    <m:r>
                      <a:rPr lang="en-US" altLang="zh-TW" i="1">
                        <a:latin typeface="Cambria Math" panose="02040503050406030204" pitchFamily="18" charset="0"/>
                      </a:rPr>
                      <m:t>𝜌</m:t>
                    </m:r>
                  </m:oMath>
                </a14:m>
                <a:r>
                  <a:rPr lang="en-TW" dirty="0"/>
                  <a:t> = {(1, 1), (2, 2), (3, 3), (2, 3), (3, 1)} is reflexive.</a:t>
                </a:r>
              </a:p>
              <a:p>
                <a:pPr marL="514350" indent="-514350">
                  <a:buAutoNum type="arabicPeriod"/>
                </a:pPr>
                <a:r>
                  <a:rPr lang="en-TW" dirty="0"/>
                  <a:t>If </a:t>
                </a:r>
                <a14:m>
                  <m:oMath xmlns:m="http://schemas.openxmlformats.org/officeDocument/2006/math">
                    <m:r>
                      <a:rPr lang="en-US" altLang="zh-TW" i="1">
                        <a:latin typeface="Cambria Math" panose="02040503050406030204" pitchFamily="18" charset="0"/>
                      </a:rPr>
                      <m:t>𝜌</m:t>
                    </m:r>
                  </m:oMath>
                </a14:m>
                <a:r>
                  <a:rPr lang="en-TW" dirty="0"/>
                  <a:t> is symmetric, and we know that if (a, b) is in </a:t>
                </a:r>
                <a14:m>
                  <m:oMath xmlns:m="http://schemas.openxmlformats.org/officeDocument/2006/math">
                    <m:r>
                      <a:rPr lang="en-US" altLang="zh-TW" i="1">
                        <a:latin typeface="Cambria Math" panose="02040503050406030204" pitchFamily="18" charset="0"/>
                      </a:rPr>
                      <m:t>𝜌</m:t>
                    </m:r>
                  </m:oMath>
                </a14:m>
                <a:r>
                  <a:rPr lang="en-TW" dirty="0"/>
                  <a:t>, then (b, a) must be in </a:t>
                </a:r>
                <a14:m>
                  <m:oMath xmlns:m="http://schemas.openxmlformats.org/officeDocument/2006/math">
                    <m:r>
                      <a:rPr lang="en-US" altLang="zh-TW" i="1">
                        <a:latin typeface="Cambria Math" panose="02040503050406030204" pitchFamily="18" charset="0"/>
                      </a:rPr>
                      <m:t>𝜌</m:t>
                    </m:r>
                  </m:oMath>
                </a14:m>
                <a:r>
                  <a:rPr lang="en-TW" dirty="0"/>
                  <a:t>. For example, </a:t>
                </a:r>
                <a14:m>
                  <m:oMath xmlns:m="http://schemas.openxmlformats.org/officeDocument/2006/math">
                    <m:r>
                      <a:rPr lang="en-US" altLang="zh-TW" i="1">
                        <a:latin typeface="Cambria Math" panose="02040503050406030204" pitchFamily="18" charset="0"/>
                      </a:rPr>
                      <m:t>𝜌</m:t>
                    </m:r>
                  </m:oMath>
                </a14:m>
                <a:r>
                  <a:rPr lang="en-TW" dirty="0"/>
                  <a:t> = {(1, 1), (1, 3), (3, 1)} is symmetric.</a:t>
                </a:r>
              </a:p>
              <a:p>
                <a:pPr marL="514350" indent="-514350">
                  <a:buAutoNum type="arabicPeriod"/>
                </a:pPr>
                <a:r>
                  <a:rPr lang="en-TW" dirty="0"/>
                  <a:t>If </a:t>
                </a:r>
                <a14:m>
                  <m:oMath xmlns:m="http://schemas.openxmlformats.org/officeDocument/2006/math">
                    <m:r>
                      <a:rPr lang="en-US" altLang="zh-TW" i="1">
                        <a:latin typeface="Cambria Math" panose="02040503050406030204" pitchFamily="18" charset="0"/>
                      </a:rPr>
                      <m:t>𝜌</m:t>
                    </m:r>
                  </m:oMath>
                </a14:m>
                <a:r>
                  <a:rPr lang="en-TW" dirty="0"/>
                  <a:t> is transitive, and we know that if (a, b) and (b, c) is in </a:t>
                </a:r>
                <a14:m>
                  <m:oMath xmlns:m="http://schemas.openxmlformats.org/officeDocument/2006/math">
                    <m:r>
                      <a:rPr lang="en-US" altLang="zh-TW" i="1">
                        <a:latin typeface="Cambria Math" panose="02040503050406030204" pitchFamily="18" charset="0"/>
                      </a:rPr>
                      <m:t>𝜌</m:t>
                    </m:r>
                  </m:oMath>
                </a14:m>
                <a:r>
                  <a:rPr lang="en-TW" dirty="0"/>
                  <a:t>, then (a, c) must be in </a:t>
                </a:r>
                <a14:m>
                  <m:oMath xmlns:m="http://schemas.openxmlformats.org/officeDocument/2006/math">
                    <m:r>
                      <a:rPr lang="en-US" altLang="zh-TW" i="1">
                        <a:latin typeface="Cambria Math" panose="02040503050406030204" pitchFamily="18" charset="0"/>
                      </a:rPr>
                      <m:t>𝜌</m:t>
                    </m:r>
                  </m:oMath>
                </a14:m>
                <a:r>
                  <a:rPr lang="en-TW" dirty="0"/>
                  <a:t>. For example, </a:t>
                </a:r>
                <a14:m>
                  <m:oMath xmlns:m="http://schemas.openxmlformats.org/officeDocument/2006/math">
                    <m:r>
                      <a:rPr lang="en-US" altLang="zh-TW" i="1">
                        <a:latin typeface="Cambria Math" panose="02040503050406030204" pitchFamily="18" charset="0"/>
                      </a:rPr>
                      <m:t>𝜌</m:t>
                    </m:r>
                  </m:oMath>
                </a14:m>
                <a:r>
                  <a:rPr lang="en-TW" dirty="0"/>
                  <a:t> = {(1, 2), (2, 3), (1, 3)} is transitive. What if </a:t>
                </a:r>
                <a14:m>
                  <m:oMath xmlns:m="http://schemas.openxmlformats.org/officeDocument/2006/math">
                    <m:r>
                      <a:rPr lang="en-US" altLang="zh-TW" i="1" smtClean="0">
                        <a:latin typeface="Cambria Math" panose="02040503050406030204" pitchFamily="18" charset="0"/>
                      </a:rPr>
                      <m:t>𝜌</m:t>
                    </m:r>
                  </m:oMath>
                </a14:m>
                <a:r>
                  <a:rPr lang="en-TW" dirty="0"/>
                  <a:t> = {(1, 2)}? Is </a:t>
                </a:r>
                <a14:m>
                  <m:oMath xmlns:m="http://schemas.openxmlformats.org/officeDocument/2006/math">
                    <m:r>
                      <a:rPr lang="en-US" altLang="zh-TW" i="1">
                        <a:latin typeface="Cambria Math" panose="02040503050406030204" pitchFamily="18" charset="0"/>
                      </a:rPr>
                      <m:t>𝜌</m:t>
                    </m:r>
                  </m:oMath>
                </a14:m>
                <a:r>
                  <a:rPr lang="en-TW" dirty="0"/>
                  <a:t> transitive? Since we only have (a, b) in </a:t>
                </a:r>
                <a14:m>
                  <m:oMath xmlns:m="http://schemas.openxmlformats.org/officeDocument/2006/math">
                    <m:r>
                      <a:rPr lang="en-US" altLang="zh-TW" i="1">
                        <a:latin typeface="Cambria Math" panose="02040503050406030204" pitchFamily="18" charset="0"/>
                      </a:rPr>
                      <m:t>𝜌</m:t>
                    </m:r>
                  </m:oMath>
                </a14:m>
                <a:r>
                  <a:rPr lang="en-TW" dirty="0"/>
                  <a:t>, therefore, without (b, c), the hypothesis of transitive is false. Therefore, the whole if… then… statement is true. </a:t>
                </a:r>
                <a14:m>
                  <m:oMath xmlns:m="http://schemas.openxmlformats.org/officeDocument/2006/math">
                    <m:r>
                      <a:rPr lang="en-US" altLang="zh-TW" i="1">
                        <a:latin typeface="Cambria Math" panose="02040503050406030204" pitchFamily="18" charset="0"/>
                      </a:rPr>
                      <m:t>𝜌</m:t>
                    </m:r>
                  </m:oMath>
                </a14:m>
                <a:r>
                  <a:rPr lang="en-TW" dirty="0"/>
                  <a:t> = {(1, 2)} is transitive.</a:t>
                </a:r>
              </a:p>
            </p:txBody>
          </p:sp>
        </mc:Choice>
        <mc:Fallback xmlns="">
          <p:sp>
            <p:nvSpPr>
              <p:cNvPr id="3" name="Content Placeholder 2">
                <a:extLst>
                  <a:ext uri="{FF2B5EF4-FFF2-40B4-BE49-F238E27FC236}">
                    <a16:creationId xmlns:a16="http://schemas.microsoft.com/office/drawing/2014/main" id="{CA776F2B-53F4-1249-A4A5-B1FB1B886214}"/>
                  </a:ext>
                </a:extLst>
              </p:cNvPr>
              <p:cNvSpPr>
                <a:spLocks noGrp="1" noRot="1" noChangeAspect="1" noMove="1" noResize="1" noEditPoints="1" noAdjustHandles="1" noChangeArrowheads="1" noChangeShapeType="1" noTextEdit="1"/>
              </p:cNvSpPr>
              <p:nvPr>
                <p:ph idx="1"/>
              </p:nvPr>
            </p:nvSpPr>
            <p:spPr>
              <a:xfrm>
                <a:off x="838200" y="1825624"/>
                <a:ext cx="10515600" cy="4933521"/>
              </a:xfrm>
              <a:blipFill>
                <a:blip r:embed="rId2"/>
                <a:stretch>
                  <a:fillRect l="-1206" t="-2051" r="-965"/>
                </a:stretch>
              </a:blipFill>
            </p:spPr>
            <p:txBody>
              <a:bodyPr/>
              <a:lstStyle/>
              <a:p>
                <a:r>
                  <a:rPr lang="en-TW">
                    <a:noFill/>
                  </a:rPr>
                  <a:t> </a:t>
                </a:r>
              </a:p>
            </p:txBody>
          </p:sp>
        </mc:Fallback>
      </mc:AlternateContent>
    </p:spTree>
    <p:extLst>
      <p:ext uri="{BB962C8B-B14F-4D97-AF65-F5344CB8AC3E}">
        <p14:creationId xmlns:p14="http://schemas.microsoft.com/office/powerpoint/2010/main" val="7956331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86E6-D6EC-0D44-A51C-E039C1E4F333}"/>
              </a:ext>
            </a:extLst>
          </p:cNvPr>
          <p:cNvSpPr>
            <a:spLocks noGrp="1"/>
          </p:cNvSpPr>
          <p:nvPr>
            <p:ph type="title"/>
          </p:nvPr>
        </p:nvSpPr>
        <p:spPr/>
        <p:txBody>
          <a:bodyPr/>
          <a:lstStyle/>
          <a:p>
            <a:r>
              <a:rPr lang="en-TW" dirty="0"/>
              <a:t>Matrix Addition</a:t>
            </a:r>
          </a:p>
        </p:txBody>
      </p:sp>
      <p:sp>
        <p:nvSpPr>
          <p:cNvPr id="3" name="Content Placeholder 2">
            <a:extLst>
              <a:ext uri="{FF2B5EF4-FFF2-40B4-BE49-F238E27FC236}">
                <a16:creationId xmlns:a16="http://schemas.microsoft.com/office/drawing/2014/main" id="{90449D46-B664-BE45-8A1C-DD86282C5852}"/>
              </a:ext>
            </a:extLst>
          </p:cNvPr>
          <p:cNvSpPr>
            <a:spLocks noGrp="1"/>
          </p:cNvSpPr>
          <p:nvPr>
            <p:ph idx="1"/>
          </p:nvPr>
        </p:nvSpPr>
        <p:spPr/>
        <p:txBody>
          <a:bodyPr/>
          <a:lstStyle/>
          <a:p>
            <a:pPr marL="0" indent="0">
              <a:buNone/>
            </a:pPr>
            <a:r>
              <a:rPr lang="en-TW" dirty="0"/>
              <a:t>The addition rule of matrices is quite simple. When adding 2 matrices, we have to make sure that they have the same shape. (If A is 3 x 2, then B must be 3 x 2 as well.)</a:t>
            </a:r>
          </a:p>
          <a:p>
            <a:pPr marL="0" indent="0">
              <a:buNone/>
            </a:pPr>
            <a:endParaRPr lang="en-TW" dirty="0"/>
          </a:p>
          <a:p>
            <a:pPr marL="0" indent="0">
              <a:buNone/>
            </a:pPr>
            <a:r>
              <a:rPr lang="en-TW" dirty="0"/>
              <a:t>For example,                        and                         , then A + B would be</a:t>
            </a:r>
          </a:p>
          <a:p>
            <a:pPr marL="0" indent="0">
              <a:buNone/>
            </a:pPr>
            <a:endParaRPr lang="en-TW" dirty="0"/>
          </a:p>
          <a:p>
            <a:pPr marL="0" indent="0">
              <a:buNone/>
            </a:pPr>
            <a:endParaRPr lang="en-TW" dirty="0"/>
          </a:p>
        </p:txBody>
      </p:sp>
      <p:pic>
        <p:nvPicPr>
          <p:cNvPr id="5" name="Picture 4" descr="A picture containing text, clock&#10;&#10;Description automatically generated">
            <a:extLst>
              <a:ext uri="{FF2B5EF4-FFF2-40B4-BE49-F238E27FC236}">
                <a16:creationId xmlns:a16="http://schemas.microsoft.com/office/drawing/2014/main" id="{8F0D8816-B779-0C44-81AB-B3217C7748EF}"/>
              </a:ext>
            </a:extLst>
          </p:cNvPr>
          <p:cNvPicPr>
            <a:picLocks noChangeAspect="1"/>
          </p:cNvPicPr>
          <p:nvPr/>
        </p:nvPicPr>
        <p:blipFill>
          <a:blip r:embed="rId3"/>
          <a:stretch>
            <a:fillRect/>
          </a:stretch>
        </p:blipFill>
        <p:spPr>
          <a:xfrm>
            <a:off x="2761872" y="3396656"/>
            <a:ext cx="1974929" cy="889937"/>
          </a:xfrm>
          <a:prstGeom prst="rect">
            <a:avLst/>
          </a:prstGeom>
        </p:spPr>
      </p:pic>
      <p:pic>
        <p:nvPicPr>
          <p:cNvPr id="7" name="Picture 6" descr="A picture containing text, clock&#10;&#10;Description automatically generated">
            <a:extLst>
              <a:ext uri="{FF2B5EF4-FFF2-40B4-BE49-F238E27FC236}">
                <a16:creationId xmlns:a16="http://schemas.microsoft.com/office/drawing/2014/main" id="{6DE29510-16DD-F94E-A4D9-C51C5D42CD12}"/>
              </a:ext>
            </a:extLst>
          </p:cNvPr>
          <p:cNvPicPr>
            <a:picLocks noChangeAspect="1"/>
          </p:cNvPicPr>
          <p:nvPr/>
        </p:nvPicPr>
        <p:blipFill>
          <a:blip r:embed="rId4"/>
          <a:stretch>
            <a:fillRect/>
          </a:stretch>
        </p:blipFill>
        <p:spPr>
          <a:xfrm>
            <a:off x="5453748" y="3461093"/>
            <a:ext cx="1816100" cy="825500"/>
          </a:xfrm>
          <a:prstGeom prst="rect">
            <a:avLst/>
          </a:prstGeom>
        </p:spPr>
      </p:pic>
      <p:pic>
        <p:nvPicPr>
          <p:cNvPr id="11" name="Picture 10" descr="A picture containing text, clock&#10;&#10;Description automatically generated">
            <a:extLst>
              <a:ext uri="{FF2B5EF4-FFF2-40B4-BE49-F238E27FC236}">
                <a16:creationId xmlns:a16="http://schemas.microsoft.com/office/drawing/2014/main" id="{6527E29E-BE4B-0B4A-84E0-DD5D8AC73ABC}"/>
              </a:ext>
            </a:extLst>
          </p:cNvPr>
          <p:cNvPicPr>
            <a:picLocks noChangeAspect="1"/>
          </p:cNvPicPr>
          <p:nvPr/>
        </p:nvPicPr>
        <p:blipFill>
          <a:blip r:embed="rId5"/>
          <a:stretch>
            <a:fillRect/>
          </a:stretch>
        </p:blipFill>
        <p:spPr>
          <a:xfrm>
            <a:off x="2523086" y="4286593"/>
            <a:ext cx="7145828" cy="1400196"/>
          </a:xfrm>
          <a:prstGeom prst="rect">
            <a:avLst/>
          </a:prstGeom>
        </p:spPr>
      </p:pic>
    </p:spTree>
    <p:extLst>
      <p:ext uri="{BB962C8B-B14F-4D97-AF65-F5344CB8AC3E}">
        <p14:creationId xmlns:p14="http://schemas.microsoft.com/office/powerpoint/2010/main" val="1637216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B77C-E1BA-684A-8A1F-EC40A455CF4D}"/>
              </a:ext>
            </a:extLst>
          </p:cNvPr>
          <p:cNvSpPr>
            <a:spLocks noGrp="1"/>
          </p:cNvSpPr>
          <p:nvPr>
            <p:ph type="title"/>
          </p:nvPr>
        </p:nvSpPr>
        <p:spPr/>
        <p:txBody>
          <a:bodyPr/>
          <a:lstStyle/>
          <a:p>
            <a:r>
              <a:rPr lang="en-TW" dirty="0"/>
              <a:t>Matrix Multiplication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F48152-324E-274B-8C08-D355E8A4BD96}"/>
                  </a:ext>
                </a:extLst>
              </p:cNvPr>
              <p:cNvSpPr>
                <a:spLocks noGrp="1"/>
              </p:cNvSpPr>
              <p:nvPr>
                <p:ph idx="1"/>
              </p:nvPr>
            </p:nvSpPr>
            <p:spPr/>
            <p:txBody>
              <a:bodyPr/>
              <a:lstStyle/>
              <a:p>
                <a:pPr marL="0" indent="0">
                  <a:buNone/>
                </a:pPr>
                <a:r>
                  <a:rPr lang="en-TW" dirty="0"/>
                  <a:t>The matrix multiplication rule is not as intuitive as matrix addition (well, actually it’s not intuitive at all.)</a:t>
                </a:r>
              </a:p>
              <a:p>
                <a:pPr marL="0" indent="0">
                  <a:buNone/>
                </a:pPr>
                <a:r>
                  <a:rPr lang="en-TW" dirty="0"/>
                  <a:t>When multiplying 2 matrices, we have to make sure that the inner property of 2 matrices is the same. For example, if A is 4 x 2 and B is 2 x 3, then we can do matrix multiplication with A anb B.</a:t>
                </a:r>
              </a:p>
              <a:p>
                <a:pPr marL="0" indent="0">
                  <a:buNone/>
                </a:pPr>
                <a:r>
                  <a:rPr lang="en-TW" dirty="0"/>
                  <a:t>The rule of matrix multiplication is the following: The (i, j) element of matrix AB is the dot product of </a:t>
                </a:r>
                <a14:m>
                  <m:oMath xmlns:m="http://schemas.openxmlformats.org/officeDocument/2006/math">
                    <m:r>
                      <a:rPr lang="en-US" b="0" i="1" smtClean="0">
                        <a:latin typeface="Cambria Math" panose="02040503050406030204" pitchFamily="18" charset="0"/>
                      </a:rPr>
                      <m:t>𝑖</m:t>
                    </m:r>
                  </m:oMath>
                </a14:m>
                <a:r>
                  <a:rPr lang="en-TW" dirty="0"/>
                  <a:t>th row of matrix A and </a:t>
                </a:r>
                <a14:m>
                  <m:oMath xmlns:m="http://schemas.openxmlformats.org/officeDocument/2006/math">
                    <m:r>
                      <a:rPr lang="en-US" b="0" i="1" smtClean="0">
                        <a:latin typeface="Cambria Math" panose="02040503050406030204" pitchFamily="18" charset="0"/>
                      </a:rPr>
                      <m:t>𝑗</m:t>
                    </m:r>
                  </m:oMath>
                </a14:m>
                <a:r>
                  <a:rPr lang="en-TW" dirty="0"/>
                  <a:t>th column of matrix B.</a:t>
                </a:r>
              </a:p>
            </p:txBody>
          </p:sp>
        </mc:Choice>
        <mc:Fallback xmlns="">
          <p:sp>
            <p:nvSpPr>
              <p:cNvPr id="3" name="Content Placeholder 2">
                <a:extLst>
                  <a:ext uri="{FF2B5EF4-FFF2-40B4-BE49-F238E27FC236}">
                    <a16:creationId xmlns:a16="http://schemas.microsoft.com/office/drawing/2014/main" id="{4BF48152-324E-274B-8C08-D355E8A4BD96}"/>
                  </a:ext>
                </a:extLst>
              </p:cNvPr>
              <p:cNvSpPr>
                <a:spLocks noGrp="1" noRot="1" noChangeAspect="1" noMove="1" noResize="1" noEditPoints="1" noAdjustHandles="1" noChangeArrowheads="1" noChangeShapeType="1" noTextEdit="1"/>
              </p:cNvSpPr>
              <p:nvPr>
                <p:ph idx="1"/>
              </p:nvPr>
            </p:nvSpPr>
            <p:spPr>
              <a:blipFill>
                <a:blip r:embed="rId2"/>
                <a:stretch>
                  <a:fillRect l="-1206" t="-2326" r="-1448"/>
                </a:stretch>
              </a:blipFill>
            </p:spPr>
            <p:txBody>
              <a:bodyPr/>
              <a:lstStyle/>
              <a:p>
                <a:r>
                  <a:rPr lang="en-TW">
                    <a:noFill/>
                  </a:rPr>
                  <a:t> </a:t>
                </a:r>
              </a:p>
            </p:txBody>
          </p:sp>
        </mc:Fallback>
      </mc:AlternateContent>
    </p:spTree>
    <p:extLst>
      <p:ext uri="{BB962C8B-B14F-4D97-AF65-F5344CB8AC3E}">
        <p14:creationId xmlns:p14="http://schemas.microsoft.com/office/powerpoint/2010/main" val="2288084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C6CE-76D0-914F-92A2-5AF1FDF0357E}"/>
              </a:ext>
            </a:extLst>
          </p:cNvPr>
          <p:cNvSpPr>
            <a:spLocks noGrp="1"/>
          </p:cNvSpPr>
          <p:nvPr>
            <p:ph type="title"/>
          </p:nvPr>
        </p:nvSpPr>
        <p:spPr/>
        <p:txBody>
          <a:bodyPr/>
          <a:lstStyle/>
          <a:p>
            <a:r>
              <a:rPr lang="en-TW" dirty="0"/>
              <a:t>Matrix Multiplication</a:t>
            </a:r>
          </a:p>
        </p:txBody>
      </p:sp>
      <p:sp>
        <p:nvSpPr>
          <p:cNvPr id="3" name="Content Placeholder 2">
            <a:extLst>
              <a:ext uri="{FF2B5EF4-FFF2-40B4-BE49-F238E27FC236}">
                <a16:creationId xmlns:a16="http://schemas.microsoft.com/office/drawing/2014/main" id="{6FECDC3F-572F-B14C-977F-82079CDB40ED}"/>
              </a:ext>
            </a:extLst>
          </p:cNvPr>
          <p:cNvSpPr>
            <a:spLocks noGrp="1"/>
          </p:cNvSpPr>
          <p:nvPr>
            <p:ph idx="1"/>
          </p:nvPr>
        </p:nvSpPr>
        <p:spPr/>
        <p:txBody>
          <a:bodyPr/>
          <a:lstStyle/>
          <a:p>
            <a:pPr marL="0" indent="0">
              <a:buNone/>
            </a:pPr>
            <a:r>
              <a:rPr lang="en-TW" dirty="0"/>
              <a:t>For example,                        ,,                   ,, then we know that</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dirty="0"/>
              <a:t>after matrix multiplication, A is 2 x 3, B is 3 x 2, and AB is 2 x 2.</a:t>
            </a:r>
          </a:p>
        </p:txBody>
      </p:sp>
      <p:pic>
        <p:nvPicPr>
          <p:cNvPr id="5" name="Picture 4" descr="A picture containing text, clock&#10;&#10;Description automatically generated">
            <a:extLst>
              <a:ext uri="{FF2B5EF4-FFF2-40B4-BE49-F238E27FC236}">
                <a16:creationId xmlns:a16="http://schemas.microsoft.com/office/drawing/2014/main" id="{B44005E2-5602-0E4C-AD93-41B5B72E42E3}"/>
              </a:ext>
            </a:extLst>
          </p:cNvPr>
          <p:cNvPicPr>
            <a:picLocks noChangeAspect="1"/>
          </p:cNvPicPr>
          <p:nvPr/>
        </p:nvPicPr>
        <p:blipFill>
          <a:blip r:embed="rId2"/>
          <a:stretch>
            <a:fillRect/>
          </a:stretch>
        </p:blipFill>
        <p:spPr>
          <a:xfrm>
            <a:off x="2956697" y="1618060"/>
            <a:ext cx="1879600" cy="901700"/>
          </a:xfrm>
          <a:prstGeom prst="rect">
            <a:avLst/>
          </a:prstGeom>
        </p:spPr>
      </p:pic>
      <p:pic>
        <p:nvPicPr>
          <p:cNvPr id="7" name="Picture 6" descr="Diagram&#10;&#10;Description automatically generated">
            <a:extLst>
              <a:ext uri="{FF2B5EF4-FFF2-40B4-BE49-F238E27FC236}">
                <a16:creationId xmlns:a16="http://schemas.microsoft.com/office/drawing/2014/main" id="{A51FB261-A9ED-0A4E-B64C-6B1F1FA82D66}"/>
              </a:ext>
            </a:extLst>
          </p:cNvPr>
          <p:cNvPicPr>
            <a:picLocks noChangeAspect="1"/>
          </p:cNvPicPr>
          <p:nvPr/>
        </p:nvPicPr>
        <p:blipFill>
          <a:blip r:embed="rId3"/>
          <a:stretch>
            <a:fillRect/>
          </a:stretch>
        </p:blipFill>
        <p:spPr>
          <a:xfrm>
            <a:off x="4984578" y="1465660"/>
            <a:ext cx="1574800" cy="1206500"/>
          </a:xfrm>
          <a:prstGeom prst="rect">
            <a:avLst/>
          </a:prstGeom>
        </p:spPr>
      </p:pic>
      <p:pic>
        <p:nvPicPr>
          <p:cNvPr id="9" name="Picture 8" descr="A picture containing text, clock&#10;&#10;Description automatically generated">
            <a:extLst>
              <a:ext uri="{FF2B5EF4-FFF2-40B4-BE49-F238E27FC236}">
                <a16:creationId xmlns:a16="http://schemas.microsoft.com/office/drawing/2014/main" id="{93D3FE88-F4F7-694E-9C1A-C0F0434E3999}"/>
              </a:ext>
            </a:extLst>
          </p:cNvPr>
          <p:cNvPicPr>
            <a:picLocks noChangeAspect="1"/>
          </p:cNvPicPr>
          <p:nvPr/>
        </p:nvPicPr>
        <p:blipFill>
          <a:blip r:embed="rId4"/>
          <a:stretch>
            <a:fillRect/>
          </a:stretch>
        </p:blipFill>
        <p:spPr>
          <a:xfrm>
            <a:off x="3516183" y="2580320"/>
            <a:ext cx="4836343" cy="1479352"/>
          </a:xfrm>
          <a:prstGeom prst="rect">
            <a:avLst/>
          </a:prstGeom>
        </p:spPr>
      </p:pic>
    </p:spTree>
    <p:extLst>
      <p:ext uri="{BB962C8B-B14F-4D97-AF65-F5344CB8AC3E}">
        <p14:creationId xmlns:p14="http://schemas.microsoft.com/office/powerpoint/2010/main" val="46026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E632-2966-8D48-A1F8-366FEFBA2BCC}"/>
              </a:ext>
            </a:extLst>
          </p:cNvPr>
          <p:cNvSpPr>
            <a:spLocks noGrp="1"/>
          </p:cNvSpPr>
          <p:nvPr>
            <p:ph type="title"/>
          </p:nvPr>
        </p:nvSpPr>
        <p:spPr/>
        <p:txBody>
          <a:bodyPr/>
          <a:lstStyle/>
          <a:p>
            <a:r>
              <a:rPr lang="en-TW" dirty="0"/>
              <a:t>Properties of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8CFB8F-E083-F34B-A2D8-FA7AD1641BCC}"/>
                  </a:ext>
                </a:extLst>
              </p:cNvPr>
              <p:cNvSpPr>
                <a:spLocks noGrp="1"/>
              </p:cNvSpPr>
              <p:nvPr>
                <p:ph idx="1"/>
              </p:nvPr>
            </p:nvSpPr>
            <p:spPr/>
            <p:txBody>
              <a:bodyPr/>
              <a:lstStyle/>
              <a:p>
                <a:pPr marL="514350" indent="-514350">
                  <a:buFont typeface="+mj-lt"/>
                  <a:buAutoNum type="arabicPeriod" startAt="4"/>
                </a:pPr>
                <a:r>
                  <a:rPr lang="en-TW" dirty="0"/>
                  <a:t>If </a:t>
                </a:r>
                <a14:m>
                  <m:oMath xmlns:m="http://schemas.openxmlformats.org/officeDocument/2006/math">
                    <m:r>
                      <a:rPr lang="en-US" altLang="zh-TW" i="1">
                        <a:latin typeface="Cambria Math" panose="02040503050406030204" pitchFamily="18" charset="0"/>
                      </a:rPr>
                      <m:t>𝜌</m:t>
                    </m:r>
                  </m:oMath>
                </a14:m>
                <a:r>
                  <a:rPr lang="en-TW" dirty="0"/>
                  <a:t> is antisymmetric, then we know that if (a, b) and (b, a) are both in </a:t>
                </a:r>
                <a14:m>
                  <m:oMath xmlns:m="http://schemas.openxmlformats.org/officeDocument/2006/math">
                    <m:r>
                      <a:rPr lang="en-US" altLang="zh-TW" i="1">
                        <a:latin typeface="Cambria Math" panose="02040503050406030204" pitchFamily="18" charset="0"/>
                      </a:rPr>
                      <m:t>𝜌</m:t>
                    </m:r>
                  </m:oMath>
                </a14:m>
                <a:r>
                  <a:rPr lang="en-US" dirty="0"/>
                  <a:t>, then a must equals to b. For example, if </a:t>
                </a:r>
                <a14:m>
                  <m:oMath xmlns:m="http://schemas.openxmlformats.org/officeDocument/2006/math">
                    <m:r>
                      <a:rPr lang="en-US" altLang="zh-TW" i="1">
                        <a:latin typeface="Cambria Math" panose="02040503050406030204" pitchFamily="18" charset="0"/>
                      </a:rPr>
                      <m:t>𝜌</m:t>
                    </m:r>
                  </m:oMath>
                </a14:m>
                <a:r>
                  <a:rPr lang="en-TW" dirty="0"/>
                  <a:t> = {(1, 2), (2, 1)}, then </a:t>
                </a:r>
                <a14:m>
                  <m:oMath xmlns:m="http://schemas.openxmlformats.org/officeDocument/2006/math">
                    <m:r>
                      <a:rPr lang="en-US" altLang="zh-TW" i="1">
                        <a:latin typeface="Cambria Math" panose="02040503050406030204" pitchFamily="18" charset="0"/>
                      </a:rPr>
                      <m:t>𝜌</m:t>
                    </m:r>
                  </m:oMath>
                </a14:m>
                <a:r>
                  <a:rPr lang="en-TW" dirty="0"/>
                  <a:t> is not antisymmetric.</a:t>
                </a:r>
              </a:p>
              <a:p>
                <a:pPr marL="0" indent="0">
                  <a:buNone/>
                </a:pPr>
                <a:endParaRPr lang="en-TW" dirty="0"/>
              </a:p>
              <a:p>
                <a:pPr marL="0" indent="0">
                  <a:buNone/>
                </a:pPr>
                <a:r>
                  <a:rPr lang="en-TW" dirty="0"/>
                  <a:t>Notice that symmetric and antisymmetric is not precisely opposite, which means that </a:t>
                </a:r>
                <a14:m>
                  <m:oMath xmlns:m="http://schemas.openxmlformats.org/officeDocument/2006/math">
                    <m:r>
                      <a:rPr lang="en-US" altLang="zh-TW" i="1">
                        <a:latin typeface="Cambria Math" panose="02040503050406030204" pitchFamily="18" charset="0"/>
                      </a:rPr>
                      <m:t>𝜌</m:t>
                    </m:r>
                  </m:oMath>
                </a14:m>
                <a:r>
                  <a:rPr lang="en-TW" dirty="0"/>
                  <a:t> can be both antisymmetric and symmetric at the same time. For example, S = {1, 2}, </a:t>
                </a:r>
                <a14:m>
                  <m:oMath xmlns:m="http://schemas.openxmlformats.org/officeDocument/2006/math">
                    <m:r>
                      <a:rPr lang="en-US" altLang="zh-TW" i="1">
                        <a:latin typeface="Cambria Math" panose="02040503050406030204" pitchFamily="18" charset="0"/>
                      </a:rPr>
                      <m:t>𝜌</m:t>
                    </m:r>
                  </m:oMath>
                </a14:m>
                <a:r>
                  <a:rPr lang="en-TW" dirty="0"/>
                  <a:t> = {(1, 1)}, then </a:t>
                </a:r>
                <a14:m>
                  <m:oMath xmlns:m="http://schemas.openxmlformats.org/officeDocument/2006/math">
                    <m:r>
                      <a:rPr lang="en-US" altLang="zh-TW" i="1">
                        <a:latin typeface="Cambria Math" panose="02040503050406030204" pitchFamily="18" charset="0"/>
                      </a:rPr>
                      <m:t>𝜌</m:t>
                    </m:r>
                  </m:oMath>
                </a14:m>
                <a:r>
                  <a:rPr lang="en-TW" dirty="0"/>
                  <a:t> is symmetric and antisymmetric at the same time.</a:t>
                </a:r>
              </a:p>
            </p:txBody>
          </p:sp>
        </mc:Choice>
        <mc:Fallback xmlns="">
          <p:sp>
            <p:nvSpPr>
              <p:cNvPr id="3" name="Content Placeholder 2">
                <a:extLst>
                  <a:ext uri="{FF2B5EF4-FFF2-40B4-BE49-F238E27FC236}">
                    <a16:creationId xmlns:a16="http://schemas.microsoft.com/office/drawing/2014/main" id="{ED8CFB8F-E083-F34B-A2D8-FA7AD1641BCC}"/>
                  </a:ext>
                </a:extLst>
              </p:cNvPr>
              <p:cNvSpPr>
                <a:spLocks noGrp="1" noRot="1" noChangeAspect="1" noMove="1" noResize="1" noEditPoints="1" noAdjustHandles="1" noChangeArrowheads="1" noChangeShapeType="1" noTextEdit="1"/>
              </p:cNvSpPr>
              <p:nvPr>
                <p:ph idx="1"/>
              </p:nvPr>
            </p:nvSpPr>
            <p:spPr>
              <a:blipFill>
                <a:blip r:embed="rId2"/>
                <a:stretch>
                  <a:fillRect l="-1206" t="-2616" r="-1568"/>
                </a:stretch>
              </a:blipFill>
            </p:spPr>
            <p:txBody>
              <a:bodyPr/>
              <a:lstStyle/>
              <a:p>
                <a:r>
                  <a:rPr lang="en-TW">
                    <a:noFill/>
                  </a:rPr>
                  <a:t> </a:t>
                </a:r>
              </a:p>
            </p:txBody>
          </p:sp>
        </mc:Fallback>
      </mc:AlternateContent>
    </p:spTree>
    <p:extLst>
      <p:ext uri="{BB962C8B-B14F-4D97-AF65-F5344CB8AC3E}">
        <p14:creationId xmlns:p14="http://schemas.microsoft.com/office/powerpoint/2010/main" val="3813348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11272</TotalTime>
  <Words>8347</Words>
  <Application>Microsoft Office PowerPoint</Application>
  <PresentationFormat>寬螢幕</PresentationFormat>
  <Paragraphs>415</Paragraphs>
  <Slides>82</Slides>
  <Notes>5</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82</vt:i4>
      </vt:variant>
    </vt:vector>
  </HeadingPairs>
  <TitlesOfParts>
    <vt:vector size="87" baseType="lpstr">
      <vt:lpstr>Arial</vt:lpstr>
      <vt:lpstr>Calibri</vt:lpstr>
      <vt:lpstr>Calibri Light</vt:lpstr>
      <vt:lpstr>Cambria Math</vt:lpstr>
      <vt:lpstr>Office Theme</vt:lpstr>
      <vt:lpstr>Discrete Math Chapter 5</vt:lpstr>
      <vt:lpstr>Chapter 5 Overview</vt:lpstr>
      <vt:lpstr>Notes of Chapter 5</vt:lpstr>
      <vt:lpstr>5-1 Relations</vt:lpstr>
      <vt:lpstr>Binary Relation on set S</vt:lpstr>
      <vt:lpstr>Binary Relation on set S and T</vt:lpstr>
      <vt:lpstr>Properties of Relations</vt:lpstr>
      <vt:lpstr>Properties of Relations</vt:lpstr>
      <vt:lpstr>Properties of Relations</vt:lpstr>
      <vt:lpstr>Example 5-1-1</vt:lpstr>
      <vt:lpstr>Closures of Relations</vt:lpstr>
      <vt:lpstr>Closures of Relations</vt:lpstr>
      <vt:lpstr>Partial Ordering</vt:lpstr>
      <vt:lpstr>Partial Ordering</vt:lpstr>
      <vt:lpstr>Partial Ordering</vt:lpstr>
      <vt:lpstr>Partial Ordering</vt:lpstr>
      <vt:lpstr>Hasse Diagram</vt:lpstr>
      <vt:lpstr>Hasse Diagram</vt:lpstr>
      <vt:lpstr>Hasse Diagram</vt:lpstr>
      <vt:lpstr>Other Topics</vt:lpstr>
      <vt:lpstr>5-2 Topological Sorting</vt:lpstr>
      <vt:lpstr>Hasse Diagram in Real Life</vt:lpstr>
      <vt:lpstr>Hasse Diagram in Real Life</vt:lpstr>
      <vt:lpstr>Hasse Diagram in Real Life</vt:lpstr>
      <vt:lpstr>Topological Sorting</vt:lpstr>
      <vt:lpstr>Topological Sorting Algorithm</vt:lpstr>
      <vt:lpstr>5-3 Introduction to Database</vt:lpstr>
      <vt:lpstr>ER Diagram</vt:lpstr>
      <vt:lpstr>ER Diagram</vt:lpstr>
      <vt:lpstr>PowerPoint 簡報</vt:lpstr>
      <vt:lpstr>Relational Database</vt:lpstr>
      <vt:lpstr>5-4 Functions</vt:lpstr>
      <vt:lpstr>Functions in Programming Langauges</vt:lpstr>
      <vt:lpstr>Functions in Mathematics</vt:lpstr>
      <vt:lpstr>Function Definition</vt:lpstr>
      <vt:lpstr>Function Definition</vt:lpstr>
      <vt:lpstr>Properties of Functions</vt:lpstr>
      <vt:lpstr>One-to-one Function</vt:lpstr>
      <vt:lpstr>One-to-one Function</vt:lpstr>
      <vt:lpstr>One-to-one Function</vt:lpstr>
      <vt:lpstr>Onto Function</vt:lpstr>
      <vt:lpstr>Bijective Function</vt:lpstr>
      <vt:lpstr>Inverse Function</vt:lpstr>
      <vt:lpstr>Example 5-4-1</vt:lpstr>
      <vt:lpstr>Composition Funciton</vt:lpstr>
      <vt:lpstr>Example 5-4-2</vt:lpstr>
      <vt:lpstr>Permutation Functions</vt:lpstr>
      <vt:lpstr>Permutation Functions</vt:lpstr>
      <vt:lpstr>Permutation Functions</vt:lpstr>
      <vt:lpstr>Permutation Functions</vt:lpstr>
      <vt:lpstr>How many functions (Challenging)</vt:lpstr>
      <vt:lpstr>How many functions (Challenging)</vt:lpstr>
      <vt:lpstr>How many functions (Challenging)</vt:lpstr>
      <vt:lpstr>How many functions (Challenging)</vt:lpstr>
      <vt:lpstr>How many functions (Challenging)</vt:lpstr>
      <vt:lpstr>How many functions (Challenging)</vt:lpstr>
      <vt:lpstr>How many functions (Challenging)</vt:lpstr>
      <vt:lpstr>How many functions (Challenging)</vt:lpstr>
      <vt:lpstr>How many functions (Challenging)</vt:lpstr>
      <vt:lpstr>How many functions (Challenging)</vt:lpstr>
      <vt:lpstr>5-4 Vocab Reviews</vt:lpstr>
      <vt:lpstr>5-4 Vocab Reviews</vt:lpstr>
      <vt:lpstr>5-6 The Mighty Mod Function</vt:lpstr>
      <vt:lpstr>The Mod Function</vt:lpstr>
      <vt:lpstr>The Mod Function</vt:lpstr>
      <vt:lpstr>The Mod Function</vt:lpstr>
      <vt:lpstr>Caesar Cipher</vt:lpstr>
      <vt:lpstr>Caesar Cipher</vt:lpstr>
      <vt:lpstr>Caesar Cipher</vt:lpstr>
      <vt:lpstr>Coding Lesson</vt:lpstr>
      <vt:lpstr>RSA Public-Key Encryption Algorithm</vt:lpstr>
      <vt:lpstr>RSA Public-Key Encryption Algorithm</vt:lpstr>
      <vt:lpstr>RSA Public-Key Encryption Algorithm</vt:lpstr>
      <vt:lpstr>Routing Number</vt:lpstr>
      <vt:lpstr>ISBN</vt:lpstr>
      <vt:lpstr>Example 5-6-1</vt:lpstr>
      <vt:lpstr>5-7 Introduction to Matrices</vt:lpstr>
      <vt:lpstr>Introduction to Matrices</vt:lpstr>
      <vt:lpstr>Introduction to Matrices</vt:lpstr>
      <vt:lpstr>Matrix Addition</vt:lpstr>
      <vt:lpstr>Matrix Multiplication</vt:lpstr>
      <vt:lpstr>Matrix Multiplication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Math Chapter 1</dc:title>
  <dc:creator>Yu-Hsien Jen</dc:creator>
  <cp:lastModifiedBy>Yu-Hsien Jen</cp:lastModifiedBy>
  <cp:revision>156</cp:revision>
  <dcterms:created xsi:type="dcterms:W3CDTF">2021-08-25T07:05:14Z</dcterms:created>
  <dcterms:modified xsi:type="dcterms:W3CDTF">2022-01-03T22:52:04Z</dcterms:modified>
</cp:coreProperties>
</file>